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8288000" cy="10287000"/>
  <p:notesSz cx="18288000" cy="10287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jpg"/><Relationship Id="rId4" Type="http://schemas.openxmlformats.org/officeDocument/2006/relationships/image" Target="../media/image6.jp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650" b="1" i="0">
                <a:solidFill>
                  <a:srgbClr val="211812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600" b="1" i="0">
                <a:solidFill>
                  <a:srgbClr val="BD6129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650" b="1" i="0">
                <a:solidFill>
                  <a:srgbClr val="211812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8" y="0"/>
                </a:lnTo>
                <a:lnTo>
                  <a:pt x="18287998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9D998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1"/>
            <a:ext cx="5233948" cy="51438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13055649" y="5000462"/>
            <a:ext cx="5232349" cy="5286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1028700" y="1882522"/>
            <a:ext cx="16230599" cy="6524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650" b="1" i="0">
                <a:solidFill>
                  <a:srgbClr val="211812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8000" cy="4417695"/>
          </a:xfrm>
          <a:custGeom>
            <a:avLst/>
            <a:gdLst/>
            <a:ahLst/>
            <a:cxnLst/>
            <a:rect l="l" t="t" r="r" b="b"/>
            <a:pathLst>
              <a:path w="18288000" h="4417695">
                <a:moveTo>
                  <a:pt x="0" y="0"/>
                </a:moveTo>
                <a:lnTo>
                  <a:pt x="18287997" y="0"/>
                </a:lnTo>
                <a:lnTo>
                  <a:pt x="18287997" y="4417504"/>
                </a:lnTo>
                <a:lnTo>
                  <a:pt x="0" y="4417504"/>
                </a:lnTo>
                <a:lnTo>
                  <a:pt x="0" y="0"/>
                </a:lnTo>
                <a:close/>
              </a:path>
            </a:pathLst>
          </a:custGeom>
          <a:solidFill>
            <a:srgbClr val="9D998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4417504"/>
            <a:ext cx="18288000" cy="5869940"/>
          </a:xfrm>
          <a:custGeom>
            <a:avLst/>
            <a:gdLst/>
            <a:ahLst/>
            <a:cxnLst/>
            <a:rect l="l" t="t" r="r" b="b"/>
            <a:pathLst>
              <a:path w="18288000" h="5869940">
                <a:moveTo>
                  <a:pt x="0" y="0"/>
                </a:moveTo>
                <a:lnTo>
                  <a:pt x="18287998" y="0"/>
                </a:lnTo>
                <a:lnTo>
                  <a:pt x="18287998" y="5869493"/>
                </a:lnTo>
                <a:lnTo>
                  <a:pt x="0" y="5869493"/>
                </a:lnTo>
                <a:lnTo>
                  <a:pt x="0" y="0"/>
                </a:lnTo>
                <a:close/>
              </a:path>
            </a:pathLst>
          </a:custGeom>
          <a:solidFill>
            <a:srgbClr val="8973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13287536" y="0"/>
            <a:ext cx="5000462" cy="51438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3545632" y="1028700"/>
            <a:ext cx="11201399" cy="8229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4907180" y="908116"/>
            <a:ext cx="12696824" cy="8458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374669" y="0"/>
            <a:ext cx="15913735" cy="10287000"/>
          </a:xfrm>
          <a:custGeom>
            <a:avLst/>
            <a:gdLst/>
            <a:ahLst/>
            <a:cxnLst/>
            <a:rect l="l" t="t" r="r" b="b"/>
            <a:pathLst>
              <a:path w="15913735" h="10287000">
                <a:moveTo>
                  <a:pt x="0" y="0"/>
                </a:moveTo>
                <a:lnTo>
                  <a:pt x="15913327" y="0"/>
                </a:lnTo>
                <a:lnTo>
                  <a:pt x="15913327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solidFill>
            <a:srgbClr val="9D998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0"/>
            <a:ext cx="2374900" cy="10287000"/>
          </a:xfrm>
          <a:custGeom>
            <a:avLst/>
            <a:gdLst/>
            <a:ahLst/>
            <a:cxnLst/>
            <a:rect l="l" t="t" r="r" b="b"/>
            <a:pathLst>
              <a:path w="2374900" h="10287000">
                <a:moveTo>
                  <a:pt x="0" y="10286999"/>
                </a:moveTo>
                <a:lnTo>
                  <a:pt x="0" y="0"/>
                </a:lnTo>
                <a:lnTo>
                  <a:pt x="2374669" y="0"/>
                </a:lnTo>
                <a:lnTo>
                  <a:pt x="2374669" y="10286999"/>
                </a:lnTo>
                <a:lnTo>
                  <a:pt x="0" y="10286999"/>
                </a:lnTo>
                <a:close/>
              </a:path>
            </a:pathLst>
          </a:custGeom>
          <a:solidFill>
            <a:srgbClr val="8973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34483" y="712554"/>
            <a:ext cx="15619032" cy="1318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650" b="1" i="0">
                <a:solidFill>
                  <a:srgbClr val="211812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50663" y="2304987"/>
            <a:ext cx="15786672" cy="5971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1" i="0">
                <a:solidFill>
                  <a:srgbClr val="BD6129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jpg"/><Relationship Id="rId4" Type="http://schemas.openxmlformats.org/officeDocument/2006/relationships/image" Target="../media/image31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009619" cy="10287000"/>
          </a:xfrm>
          <a:custGeom>
            <a:avLst/>
            <a:gdLst/>
            <a:ahLst/>
            <a:cxnLst/>
            <a:rect l="l" t="t" r="r" b="b"/>
            <a:pathLst>
              <a:path w="16009619" h="10287000">
                <a:moveTo>
                  <a:pt x="0" y="0"/>
                </a:moveTo>
                <a:lnTo>
                  <a:pt x="16009183" y="0"/>
                </a:lnTo>
                <a:lnTo>
                  <a:pt x="16009183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solidFill>
            <a:srgbClr val="9D998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009184" y="0"/>
            <a:ext cx="2279015" cy="10287000"/>
          </a:xfrm>
          <a:custGeom>
            <a:avLst/>
            <a:gdLst/>
            <a:ahLst/>
            <a:cxnLst/>
            <a:rect l="l" t="t" r="r" b="b"/>
            <a:pathLst>
              <a:path w="2279015" h="10287000">
                <a:moveTo>
                  <a:pt x="0" y="10286999"/>
                </a:moveTo>
                <a:lnTo>
                  <a:pt x="0" y="0"/>
                </a:lnTo>
                <a:lnTo>
                  <a:pt x="2278816" y="0"/>
                </a:lnTo>
                <a:lnTo>
                  <a:pt x="2278816" y="10286999"/>
                </a:lnTo>
                <a:lnTo>
                  <a:pt x="0" y="10286999"/>
                </a:lnTo>
                <a:close/>
              </a:path>
            </a:pathLst>
          </a:custGeom>
          <a:solidFill>
            <a:srgbClr val="8973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408175" y="4294946"/>
            <a:ext cx="5758815" cy="184086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700" spc="-509" b="1">
                <a:solidFill>
                  <a:srgbClr val="211812"/>
                </a:solidFill>
                <a:latin typeface="Cambria"/>
                <a:cs typeface="Cambria"/>
              </a:rPr>
              <a:t>Welcome!</a:t>
            </a:r>
            <a:endParaRPr sz="10700">
              <a:latin typeface="Cambria"/>
              <a:cs typeface="Cambr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913028" y="788352"/>
            <a:ext cx="6343649" cy="8705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931349" y="7158041"/>
            <a:ext cx="9274252" cy="31289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164064" y="5286538"/>
            <a:ext cx="9123934" cy="4983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396355">
              <a:lnSpc>
                <a:spcPct val="100000"/>
              </a:lnSpc>
            </a:pPr>
            <a:r>
              <a:rPr dirty="0" spc="-160">
                <a:latin typeface="Times New Roman"/>
                <a:cs typeface="Times New Roman"/>
              </a:rPr>
              <a:t>Overview </a:t>
            </a:r>
            <a:r>
              <a:rPr dirty="0" spc="95">
                <a:latin typeface="Times New Roman"/>
                <a:cs typeface="Times New Roman"/>
              </a:rPr>
              <a:t>of</a:t>
            </a:r>
            <a:r>
              <a:rPr dirty="0" spc="-1200">
                <a:latin typeface="Times New Roman"/>
                <a:cs typeface="Times New Roman"/>
              </a:rPr>
              <a:t> </a:t>
            </a:r>
            <a:r>
              <a:rPr dirty="0" spc="-20">
                <a:latin typeface="Times New Roman"/>
                <a:cs typeface="Times New Roman"/>
              </a:rPr>
              <a:t>Process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718711" y="2304985"/>
            <a:ext cx="9853930" cy="29317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600" spc="185" b="1">
                <a:solidFill>
                  <a:srgbClr val="BD6129"/>
                </a:solidFill>
                <a:latin typeface="Calibri"/>
                <a:cs typeface="Calibri"/>
              </a:rPr>
              <a:t>Method</a:t>
            </a:r>
            <a:endParaRPr sz="4600">
              <a:latin typeface="Calibri"/>
              <a:cs typeface="Calibri"/>
            </a:endParaRPr>
          </a:p>
          <a:p>
            <a:pPr marL="12700" marR="5080">
              <a:lnSpc>
                <a:spcPct val="115199"/>
              </a:lnSpc>
              <a:spcBef>
                <a:spcPts val="4029"/>
              </a:spcBef>
            </a:pPr>
            <a:r>
              <a:rPr dirty="0" sz="3200" spc="-45">
                <a:solidFill>
                  <a:srgbClr val="211812"/>
                </a:solidFill>
                <a:latin typeface="Calibri"/>
                <a:cs typeface="Calibri"/>
              </a:rPr>
              <a:t>"The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method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of </a:t>
            </a:r>
            <a:r>
              <a:rPr dirty="0" sz="3200" spc="50">
                <a:solidFill>
                  <a:srgbClr val="211812"/>
                </a:solidFill>
                <a:latin typeface="Calibri"/>
                <a:cs typeface="Calibri"/>
              </a:rPr>
              <a:t>post-tenure </a:t>
            </a:r>
            <a:r>
              <a:rPr dirty="0" sz="3200" spc="15">
                <a:solidFill>
                  <a:srgbClr val="211812"/>
                </a:solidFill>
                <a:latin typeface="Calibri"/>
                <a:cs typeface="Calibri"/>
              </a:rPr>
              <a:t>review </a:t>
            </a:r>
            <a:r>
              <a:rPr dirty="0" sz="3200" spc="-10">
                <a:solidFill>
                  <a:srgbClr val="211812"/>
                </a:solidFill>
                <a:latin typeface="Calibri"/>
                <a:cs typeface="Calibri"/>
              </a:rPr>
              <a:t>will </a:t>
            </a:r>
            <a:r>
              <a:rPr dirty="0" sz="3200" spc="105">
                <a:solidFill>
                  <a:srgbClr val="211812"/>
                </a:solidFill>
                <a:latin typeface="Calibri"/>
                <a:cs typeface="Calibri"/>
              </a:rPr>
              <a:t>depend </a:t>
            </a:r>
            <a:r>
              <a:rPr dirty="0" sz="3200" spc="20">
                <a:solidFill>
                  <a:srgbClr val="211812"/>
                </a:solidFill>
                <a:latin typeface="Calibri"/>
                <a:cs typeface="Calibri"/>
              </a:rPr>
              <a:t>upon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 </a:t>
            </a:r>
            <a:r>
              <a:rPr dirty="0" sz="3200" spc="135">
                <a:solidFill>
                  <a:srgbClr val="211812"/>
                </a:solidFill>
                <a:latin typeface="Calibri"/>
                <a:cs typeface="Calibri"/>
              </a:rPr>
              <a:t>college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of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70">
                <a:solidFill>
                  <a:srgbClr val="211812"/>
                </a:solidFill>
                <a:latin typeface="Calibri"/>
                <a:cs typeface="Calibri"/>
              </a:rPr>
              <a:t>faculty </a:t>
            </a:r>
            <a:r>
              <a:rPr dirty="0" sz="3200" spc="120">
                <a:solidFill>
                  <a:srgbClr val="211812"/>
                </a:solidFill>
                <a:latin typeface="Calibri"/>
                <a:cs typeface="Calibri"/>
              </a:rPr>
              <a:t>and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130">
                <a:solidFill>
                  <a:srgbClr val="211812"/>
                </a:solidFill>
                <a:latin typeface="Calibri"/>
                <a:cs typeface="Calibri"/>
              </a:rPr>
              <a:t>specific </a:t>
            </a:r>
            <a:r>
              <a:rPr dirty="0" sz="3200" spc="125">
                <a:solidFill>
                  <a:srgbClr val="211812"/>
                </a:solidFill>
                <a:latin typeface="Calibri"/>
                <a:cs typeface="Calibri"/>
              </a:rPr>
              <a:t>areas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of </a:t>
            </a:r>
            <a:r>
              <a:rPr dirty="0" sz="3200" spc="35">
                <a:solidFill>
                  <a:srgbClr val="211812"/>
                </a:solidFill>
                <a:latin typeface="Calibri"/>
                <a:cs typeface="Calibri"/>
              </a:rPr>
              <a:t>growth  </a:t>
            </a:r>
            <a:r>
              <a:rPr dirty="0" sz="3200" spc="125">
                <a:solidFill>
                  <a:srgbClr val="211812"/>
                </a:solidFill>
                <a:latin typeface="Calibri"/>
                <a:cs typeface="Calibri"/>
              </a:rPr>
              <a:t>associated </a:t>
            </a:r>
            <a:r>
              <a:rPr dirty="0" sz="3200" spc="-15">
                <a:solidFill>
                  <a:srgbClr val="211812"/>
                </a:solidFill>
                <a:latin typeface="Calibri"/>
                <a:cs typeface="Calibri"/>
              </a:rPr>
              <a:t>with </a:t>
            </a:r>
            <a:r>
              <a:rPr dirty="0" sz="3200" spc="45">
                <a:solidFill>
                  <a:srgbClr val="211812"/>
                </a:solidFill>
                <a:latin typeface="Calibri"/>
                <a:cs typeface="Calibri"/>
              </a:rPr>
              <a:t>that</a:t>
            </a:r>
            <a:r>
              <a:rPr dirty="0" sz="3200" spc="280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95">
                <a:solidFill>
                  <a:srgbClr val="211812"/>
                </a:solidFill>
                <a:latin typeface="Calibri"/>
                <a:cs typeface="Calibri"/>
              </a:rPr>
              <a:t>college."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44796" y="788351"/>
            <a:ext cx="6343649" cy="8705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396355">
              <a:lnSpc>
                <a:spcPct val="100000"/>
              </a:lnSpc>
            </a:pPr>
            <a:r>
              <a:rPr dirty="0" spc="-15"/>
              <a:t>Overview </a:t>
            </a:r>
            <a:r>
              <a:rPr dirty="0" spc="5"/>
              <a:t>of</a:t>
            </a:r>
            <a:r>
              <a:rPr dirty="0" spc="-950"/>
              <a:t> </a:t>
            </a:r>
            <a:r>
              <a:rPr dirty="0" spc="75"/>
              <a:t>Process</a:t>
            </a:r>
          </a:p>
        </p:txBody>
      </p:sp>
      <p:sp>
        <p:nvSpPr>
          <p:cNvPr id="3" name="object 3"/>
          <p:cNvSpPr/>
          <p:nvPr/>
        </p:nvSpPr>
        <p:spPr>
          <a:xfrm>
            <a:off x="844796" y="788352"/>
            <a:ext cx="6343649" cy="8705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718711" y="2304987"/>
            <a:ext cx="10062845" cy="6274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600" spc="-10" b="1">
                <a:solidFill>
                  <a:srgbClr val="BD6129"/>
                </a:solidFill>
                <a:latin typeface="Trebuchet MS"/>
                <a:cs typeface="Trebuchet MS"/>
              </a:rPr>
              <a:t>Documents </a:t>
            </a:r>
            <a:r>
              <a:rPr dirty="0" sz="4600" spc="-95" b="1">
                <a:solidFill>
                  <a:srgbClr val="BD6129"/>
                </a:solidFill>
                <a:latin typeface="Trebuchet MS"/>
                <a:cs typeface="Trebuchet MS"/>
              </a:rPr>
              <a:t>to </a:t>
            </a:r>
            <a:r>
              <a:rPr dirty="0" sz="4600" spc="70" b="1">
                <a:solidFill>
                  <a:srgbClr val="BD6129"/>
                </a:solidFill>
                <a:latin typeface="Trebuchet MS"/>
                <a:cs typeface="Trebuchet MS"/>
              </a:rPr>
              <a:t>be</a:t>
            </a:r>
            <a:r>
              <a:rPr dirty="0" sz="4600" spc="-690" b="1">
                <a:solidFill>
                  <a:srgbClr val="BD6129"/>
                </a:solidFill>
                <a:latin typeface="Trebuchet MS"/>
                <a:cs typeface="Trebuchet MS"/>
              </a:rPr>
              <a:t> </a:t>
            </a:r>
            <a:r>
              <a:rPr dirty="0" sz="4600" spc="-10" b="1">
                <a:solidFill>
                  <a:srgbClr val="BD6129"/>
                </a:solidFill>
                <a:latin typeface="Trebuchet MS"/>
                <a:cs typeface="Trebuchet MS"/>
              </a:rPr>
              <a:t>submitted</a:t>
            </a:r>
            <a:endParaRPr sz="4600">
              <a:latin typeface="Trebuchet MS"/>
              <a:cs typeface="Trebuchet MS"/>
            </a:endParaRPr>
          </a:p>
          <a:p>
            <a:pPr marL="193675" marR="5080">
              <a:lnSpc>
                <a:spcPct val="115199"/>
              </a:lnSpc>
              <a:spcBef>
                <a:spcPts val="5"/>
              </a:spcBef>
            </a:pPr>
            <a:r>
              <a:rPr dirty="0" sz="3200" spc="110">
                <a:solidFill>
                  <a:srgbClr val="211812"/>
                </a:solidFill>
                <a:latin typeface="Calibri"/>
                <a:cs typeface="Calibri"/>
              </a:rPr>
              <a:t>Updated </a:t>
            </a:r>
            <a:r>
              <a:rPr dirty="0" sz="3200" spc="70">
                <a:solidFill>
                  <a:srgbClr val="211812"/>
                </a:solidFill>
                <a:latin typeface="Calibri"/>
                <a:cs typeface="Calibri"/>
              </a:rPr>
              <a:t>seven-year </a:t>
            </a:r>
            <a:r>
              <a:rPr dirty="0" sz="3200" spc="55">
                <a:solidFill>
                  <a:srgbClr val="211812"/>
                </a:solidFill>
                <a:latin typeface="Calibri"/>
                <a:cs typeface="Calibri"/>
              </a:rPr>
              <a:t>plan,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evaluated </a:t>
            </a:r>
            <a:r>
              <a:rPr dirty="0" sz="3200" spc="120">
                <a:solidFill>
                  <a:srgbClr val="211812"/>
                </a:solidFill>
                <a:latin typeface="Calibri"/>
                <a:cs typeface="Calibri"/>
              </a:rPr>
              <a:t>and </a:t>
            </a:r>
            <a:r>
              <a:rPr dirty="0" sz="3200" spc="110">
                <a:solidFill>
                  <a:srgbClr val="211812"/>
                </a:solidFill>
                <a:latin typeface="Calibri"/>
                <a:cs typeface="Calibri"/>
              </a:rPr>
              <a:t>updated  </a:t>
            </a:r>
            <a:r>
              <a:rPr dirty="0" sz="3200" spc="20">
                <a:solidFill>
                  <a:srgbClr val="211812"/>
                </a:solidFill>
                <a:latin typeface="Calibri"/>
                <a:cs typeface="Calibri"/>
              </a:rPr>
              <a:t>annually, </a:t>
            </a:r>
            <a:r>
              <a:rPr dirty="0" sz="3200" spc="40">
                <a:solidFill>
                  <a:srgbClr val="211812"/>
                </a:solidFill>
                <a:latin typeface="Calibri"/>
                <a:cs typeface="Calibri"/>
              </a:rPr>
              <a:t>which </a:t>
            </a:r>
            <a:r>
              <a:rPr dirty="0" sz="3200" spc="35">
                <a:solidFill>
                  <a:srgbClr val="211812"/>
                </a:solidFill>
                <a:latin typeface="Calibri"/>
                <a:cs typeface="Calibri"/>
              </a:rPr>
              <a:t>provides </a:t>
            </a:r>
            <a:r>
              <a:rPr dirty="0" sz="3200" spc="290">
                <a:solidFill>
                  <a:srgbClr val="211812"/>
                </a:solidFill>
                <a:latin typeface="Calibri"/>
                <a:cs typeface="Calibri"/>
              </a:rPr>
              <a:t>a </a:t>
            </a:r>
            <a:r>
              <a:rPr dirty="0" sz="3200" spc="45">
                <a:solidFill>
                  <a:srgbClr val="211812"/>
                </a:solidFill>
                <a:latin typeface="Calibri"/>
                <a:cs typeface="Calibri"/>
              </a:rPr>
              <a:t>chronology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of </a:t>
            </a:r>
            <a:r>
              <a:rPr dirty="0" sz="3200" spc="10">
                <a:solidFill>
                  <a:srgbClr val="211812"/>
                </a:solidFill>
                <a:latin typeface="Calibri"/>
                <a:cs typeface="Calibri"/>
              </a:rPr>
              <a:t>events, </a:t>
            </a:r>
            <a:r>
              <a:rPr dirty="0" sz="3200" spc="65">
                <a:solidFill>
                  <a:srgbClr val="211812"/>
                </a:solidFill>
                <a:latin typeface="Calibri"/>
                <a:cs typeface="Calibri"/>
              </a:rPr>
              <a:t>actions,  </a:t>
            </a:r>
            <a:r>
              <a:rPr dirty="0" sz="3200" spc="120">
                <a:solidFill>
                  <a:srgbClr val="211812"/>
                </a:solidFill>
                <a:latin typeface="Calibri"/>
                <a:cs typeface="Calibri"/>
              </a:rPr>
              <a:t>and </a:t>
            </a:r>
            <a:r>
              <a:rPr dirty="0" sz="3200" spc="40">
                <a:solidFill>
                  <a:srgbClr val="211812"/>
                </a:solidFill>
                <a:latin typeface="Calibri"/>
                <a:cs typeface="Calibri"/>
              </a:rPr>
              <a:t>developments </a:t>
            </a:r>
            <a:r>
              <a:rPr dirty="0" sz="3200" spc="45">
                <a:solidFill>
                  <a:srgbClr val="211812"/>
                </a:solidFill>
                <a:latin typeface="Calibri"/>
                <a:cs typeface="Calibri"/>
              </a:rPr>
              <a:t>that </a:t>
            </a:r>
            <a:r>
              <a:rPr dirty="0" sz="3200" spc="105">
                <a:solidFill>
                  <a:srgbClr val="211812"/>
                </a:solidFill>
                <a:latin typeface="Calibri"/>
                <a:cs typeface="Calibri"/>
              </a:rPr>
              <a:t>are </a:t>
            </a:r>
            <a:r>
              <a:rPr dirty="0" sz="3200" spc="30">
                <a:solidFill>
                  <a:srgbClr val="211812"/>
                </a:solidFill>
                <a:latin typeface="Calibri"/>
                <a:cs typeface="Calibri"/>
              </a:rPr>
              <a:t>relevant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to the</a:t>
            </a:r>
            <a:r>
              <a:rPr dirty="0" sz="3200" spc="595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20">
                <a:solidFill>
                  <a:srgbClr val="211812"/>
                </a:solidFill>
                <a:latin typeface="Calibri"/>
                <a:cs typeface="Calibri"/>
              </a:rPr>
              <a:t>review.</a:t>
            </a:r>
            <a:endParaRPr sz="3200">
              <a:latin typeface="Calibri"/>
              <a:cs typeface="Calibri"/>
            </a:endParaRPr>
          </a:p>
          <a:p>
            <a:pPr marL="193675" marR="861060">
              <a:lnSpc>
                <a:spcPct val="186500"/>
              </a:lnSpc>
              <a:spcBef>
                <a:spcPts val="5"/>
              </a:spcBef>
            </a:pPr>
            <a:r>
              <a:rPr dirty="0" sz="3200" spc="30">
                <a:solidFill>
                  <a:srgbClr val="211812"/>
                </a:solidFill>
                <a:latin typeface="Calibri"/>
                <a:cs typeface="Calibri"/>
              </a:rPr>
              <a:t>Annual </a:t>
            </a:r>
            <a:r>
              <a:rPr dirty="0" sz="3200" spc="20">
                <a:solidFill>
                  <a:srgbClr val="211812"/>
                </a:solidFill>
                <a:latin typeface="Calibri"/>
                <a:cs typeface="Calibri"/>
              </a:rPr>
              <a:t>reviews </a:t>
            </a:r>
            <a:r>
              <a:rPr dirty="0" sz="3200" spc="95">
                <a:solidFill>
                  <a:srgbClr val="211812"/>
                </a:solidFill>
                <a:latin typeface="Calibri"/>
                <a:cs typeface="Calibri"/>
              </a:rPr>
              <a:t>occuring </a:t>
            </a:r>
            <a:r>
              <a:rPr dirty="0" sz="3200" spc="-20">
                <a:solidFill>
                  <a:srgbClr val="211812"/>
                </a:solidFill>
                <a:latin typeface="Calibri"/>
                <a:cs typeface="Calibri"/>
              </a:rPr>
              <a:t>within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35">
                <a:solidFill>
                  <a:srgbClr val="211812"/>
                </a:solidFill>
                <a:latin typeface="Calibri"/>
                <a:cs typeface="Calibri"/>
              </a:rPr>
              <a:t>seven </a:t>
            </a:r>
            <a:r>
              <a:rPr dirty="0" sz="3200" spc="50">
                <a:solidFill>
                  <a:srgbClr val="211812"/>
                </a:solidFill>
                <a:latin typeface="Calibri"/>
                <a:cs typeface="Calibri"/>
              </a:rPr>
              <a:t>year </a:t>
            </a:r>
            <a:r>
              <a:rPr dirty="0" sz="3200" spc="125">
                <a:solidFill>
                  <a:srgbClr val="211812"/>
                </a:solidFill>
                <a:latin typeface="Calibri"/>
                <a:cs typeface="Calibri"/>
              </a:rPr>
              <a:t>cycle  </a:t>
            </a:r>
            <a:r>
              <a:rPr dirty="0" sz="3200" spc="110">
                <a:solidFill>
                  <a:srgbClr val="211812"/>
                </a:solidFill>
                <a:latin typeface="Calibri"/>
                <a:cs typeface="Calibri"/>
              </a:rPr>
              <a:t>Updated </a:t>
            </a:r>
            <a:r>
              <a:rPr dirty="0" sz="3200" spc="35">
                <a:solidFill>
                  <a:srgbClr val="211812"/>
                </a:solidFill>
                <a:latin typeface="Calibri"/>
                <a:cs typeface="Calibri"/>
              </a:rPr>
              <a:t>Curriculum</a:t>
            </a:r>
            <a:r>
              <a:rPr dirty="0" sz="3200" spc="110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125">
                <a:solidFill>
                  <a:srgbClr val="211812"/>
                </a:solidFill>
                <a:latin typeface="Calibri"/>
                <a:cs typeface="Calibri"/>
              </a:rPr>
              <a:t>Vitae</a:t>
            </a:r>
            <a:endParaRPr sz="3200">
              <a:latin typeface="Calibri"/>
              <a:cs typeface="Calibri"/>
            </a:endParaRPr>
          </a:p>
          <a:p>
            <a:pPr algn="just" marL="193675" marR="487045">
              <a:lnSpc>
                <a:spcPct val="115199"/>
              </a:lnSpc>
              <a:spcBef>
                <a:spcPts val="2730"/>
              </a:spcBef>
            </a:pPr>
            <a:r>
              <a:rPr dirty="0" sz="3200" spc="-60">
                <a:solidFill>
                  <a:srgbClr val="211812"/>
                </a:solidFill>
                <a:latin typeface="Calibri"/>
                <a:cs typeface="Calibri"/>
              </a:rPr>
              <a:t>Written </a:t>
            </a:r>
            <a:r>
              <a:rPr dirty="0" sz="3200" spc="55">
                <a:solidFill>
                  <a:srgbClr val="211812"/>
                </a:solidFill>
                <a:latin typeface="Calibri"/>
                <a:cs typeface="Calibri"/>
              </a:rPr>
              <a:t>reflection </a:t>
            </a:r>
            <a:r>
              <a:rPr dirty="0" sz="3200" spc="45">
                <a:solidFill>
                  <a:srgbClr val="211812"/>
                </a:solidFill>
                <a:latin typeface="Calibri"/>
                <a:cs typeface="Calibri"/>
              </a:rPr>
              <a:t>that </a:t>
            </a:r>
            <a:r>
              <a:rPr dirty="0" sz="3200" spc="20">
                <a:solidFill>
                  <a:srgbClr val="211812"/>
                </a:solidFill>
                <a:latin typeface="Calibri"/>
                <a:cs typeface="Calibri"/>
              </a:rPr>
              <a:t>reviews </a:t>
            </a:r>
            <a:r>
              <a:rPr dirty="0" sz="3200" spc="120">
                <a:solidFill>
                  <a:srgbClr val="211812"/>
                </a:solidFill>
                <a:latin typeface="Calibri"/>
                <a:cs typeface="Calibri"/>
              </a:rPr>
              <a:t>and </a:t>
            </a:r>
            <a:r>
              <a:rPr dirty="0" sz="3200" spc="105">
                <a:solidFill>
                  <a:srgbClr val="211812"/>
                </a:solidFill>
                <a:latin typeface="Calibri"/>
                <a:cs typeface="Calibri"/>
              </a:rPr>
              <a:t>acknowledges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 </a:t>
            </a:r>
            <a:r>
              <a:rPr dirty="0" sz="3200" spc="105">
                <a:solidFill>
                  <a:srgbClr val="211812"/>
                </a:solidFill>
                <a:latin typeface="Calibri"/>
                <a:cs typeface="Calibri"/>
              </a:rPr>
              <a:t>successes </a:t>
            </a:r>
            <a:r>
              <a:rPr dirty="0" sz="3200" spc="120">
                <a:solidFill>
                  <a:srgbClr val="211812"/>
                </a:solidFill>
                <a:latin typeface="Calibri"/>
                <a:cs typeface="Calibri"/>
              </a:rPr>
              <a:t>and </a:t>
            </a:r>
            <a:r>
              <a:rPr dirty="0" sz="3200" spc="105">
                <a:solidFill>
                  <a:srgbClr val="211812"/>
                </a:solidFill>
                <a:latin typeface="Calibri"/>
                <a:cs typeface="Calibri"/>
              </a:rPr>
              <a:t>challenges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of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10">
                <a:solidFill>
                  <a:srgbClr val="211812"/>
                </a:solidFill>
                <a:latin typeface="Calibri"/>
                <a:cs typeface="Calibri"/>
              </a:rPr>
              <a:t>previous </a:t>
            </a:r>
            <a:r>
              <a:rPr dirty="0" sz="3200" spc="35">
                <a:solidFill>
                  <a:srgbClr val="211812"/>
                </a:solidFill>
                <a:latin typeface="Calibri"/>
                <a:cs typeface="Calibri"/>
              </a:rPr>
              <a:t>seven </a:t>
            </a:r>
            <a:r>
              <a:rPr dirty="0" sz="3200" spc="15">
                <a:solidFill>
                  <a:srgbClr val="211812"/>
                </a:solidFill>
                <a:latin typeface="Calibri"/>
                <a:cs typeface="Calibri"/>
              </a:rPr>
              <a:t>years'  </a:t>
            </a:r>
            <a:r>
              <a:rPr dirty="0" sz="3200" spc="-35">
                <a:solidFill>
                  <a:srgbClr val="211812"/>
                </a:solidFill>
                <a:latin typeface="Calibri"/>
                <a:cs typeface="Calibri"/>
              </a:rPr>
              <a:t>work </a:t>
            </a:r>
            <a:r>
              <a:rPr dirty="0" sz="3200" spc="245">
                <a:solidFill>
                  <a:srgbClr val="211812"/>
                </a:solidFill>
                <a:latin typeface="Calibri"/>
                <a:cs typeface="Calibri"/>
              </a:rPr>
              <a:t>(2-4 </a:t>
            </a:r>
            <a:r>
              <a:rPr dirty="0" sz="3200" spc="185">
                <a:solidFill>
                  <a:srgbClr val="211812"/>
                </a:solidFill>
                <a:latin typeface="Calibri"/>
                <a:cs typeface="Calibri"/>
              </a:rPr>
              <a:t>pages</a:t>
            </a:r>
            <a:r>
              <a:rPr dirty="0" sz="3200" spc="170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55">
                <a:solidFill>
                  <a:srgbClr val="211812"/>
                </a:solidFill>
                <a:latin typeface="Calibri"/>
                <a:cs typeface="Calibri"/>
              </a:rPr>
              <a:t>recommended)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396355">
              <a:lnSpc>
                <a:spcPct val="100000"/>
              </a:lnSpc>
            </a:pPr>
            <a:r>
              <a:rPr dirty="0" spc="-15"/>
              <a:t>Overview </a:t>
            </a:r>
            <a:r>
              <a:rPr dirty="0" spc="5"/>
              <a:t>of</a:t>
            </a:r>
            <a:r>
              <a:rPr dirty="0" spc="-950"/>
              <a:t> </a:t>
            </a:r>
            <a:r>
              <a:rPr dirty="0" spc="75"/>
              <a:t>Process</a:t>
            </a:r>
          </a:p>
        </p:txBody>
      </p:sp>
      <p:sp>
        <p:nvSpPr>
          <p:cNvPr id="3" name="object 3"/>
          <p:cNvSpPr/>
          <p:nvPr/>
        </p:nvSpPr>
        <p:spPr>
          <a:xfrm>
            <a:off x="844796" y="788353"/>
            <a:ext cx="6343649" cy="8705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718711" y="2304987"/>
            <a:ext cx="9951085" cy="3511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600" spc="-10" b="1">
                <a:solidFill>
                  <a:srgbClr val="BD6129"/>
                </a:solidFill>
                <a:latin typeface="Trebuchet MS"/>
                <a:cs typeface="Trebuchet MS"/>
              </a:rPr>
              <a:t>Documents </a:t>
            </a:r>
            <a:r>
              <a:rPr dirty="0" sz="4600" spc="-95" b="1">
                <a:solidFill>
                  <a:srgbClr val="BD6129"/>
                </a:solidFill>
                <a:latin typeface="Trebuchet MS"/>
                <a:cs typeface="Trebuchet MS"/>
              </a:rPr>
              <a:t>to </a:t>
            </a:r>
            <a:r>
              <a:rPr dirty="0" sz="4600" spc="70" b="1">
                <a:solidFill>
                  <a:srgbClr val="BD6129"/>
                </a:solidFill>
                <a:latin typeface="Trebuchet MS"/>
                <a:cs typeface="Trebuchet MS"/>
              </a:rPr>
              <a:t>be </a:t>
            </a:r>
            <a:r>
              <a:rPr dirty="0" sz="4600" spc="-10" b="1">
                <a:solidFill>
                  <a:srgbClr val="BD6129"/>
                </a:solidFill>
                <a:latin typeface="Trebuchet MS"/>
                <a:cs typeface="Trebuchet MS"/>
              </a:rPr>
              <a:t>submitted</a:t>
            </a:r>
            <a:r>
              <a:rPr dirty="0" sz="4600" spc="-994" b="1">
                <a:solidFill>
                  <a:srgbClr val="BD6129"/>
                </a:solidFill>
                <a:latin typeface="Trebuchet MS"/>
                <a:cs typeface="Trebuchet MS"/>
              </a:rPr>
              <a:t> </a:t>
            </a:r>
            <a:r>
              <a:rPr dirty="0" sz="4600" spc="-60" b="1">
                <a:solidFill>
                  <a:srgbClr val="BD6129"/>
                </a:solidFill>
                <a:latin typeface="Trebuchet MS"/>
                <a:cs typeface="Trebuchet MS"/>
              </a:rPr>
              <a:t>cont'd</a:t>
            </a:r>
            <a:endParaRPr sz="4600">
              <a:latin typeface="Trebuchet MS"/>
              <a:cs typeface="Trebuchet MS"/>
            </a:endParaRPr>
          </a:p>
          <a:p>
            <a:pPr marL="193675" marR="5080">
              <a:lnSpc>
                <a:spcPct val="115199"/>
              </a:lnSpc>
              <a:spcBef>
                <a:spcPts val="5"/>
              </a:spcBef>
            </a:pPr>
            <a:r>
              <a:rPr dirty="0" sz="3200" spc="-10">
                <a:solidFill>
                  <a:srgbClr val="211812"/>
                </a:solidFill>
                <a:latin typeface="Calibri"/>
                <a:cs typeface="Calibri"/>
              </a:rPr>
              <a:t>Any </a:t>
            </a:r>
            <a:r>
              <a:rPr dirty="0" sz="3200" spc="35">
                <a:solidFill>
                  <a:srgbClr val="211812"/>
                </a:solidFill>
                <a:latin typeface="Calibri"/>
                <a:cs typeface="Calibri"/>
              </a:rPr>
              <a:t>documents, </a:t>
            </a:r>
            <a:r>
              <a:rPr dirty="0" sz="3200" spc="60">
                <a:solidFill>
                  <a:srgbClr val="211812"/>
                </a:solidFill>
                <a:latin typeface="Calibri"/>
                <a:cs typeface="Calibri"/>
              </a:rPr>
              <a:t>references, </a:t>
            </a:r>
            <a:r>
              <a:rPr dirty="0" sz="3200" spc="120">
                <a:solidFill>
                  <a:srgbClr val="211812"/>
                </a:solidFill>
                <a:latin typeface="Calibri"/>
                <a:cs typeface="Calibri"/>
              </a:rPr>
              <a:t>and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evidence of </a:t>
            </a:r>
            <a:r>
              <a:rPr dirty="0" sz="3200" spc="50">
                <a:solidFill>
                  <a:srgbClr val="211812"/>
                </a:solidFill>
                <a:latin typeface="Calibri"/>
                <a:cs typeface="Calibri"/>
              </a:rPr>
              <a:t>continued  </a:t>
            </a:r>
            <a:r>
              <a:rPr dirty="0" sz="3200" spc="-35">
                <a:solidFill>
                  <a:srgbClr val="211812"/>
                </a:solidFill>
                <a:latin typeface="Calibri"/>
                <a:cs typeface="Calibri"/>
              </a:rPr>
              <a:t>work </a:t>
            </a:r>
            <a:r>
              <a:rPr dirty="0" sz="3200" spc="120">
                <a:solidFill>
                  <a:srgbClr val="211812"/>
                </a:solidFill>
                <a:latin typeface="Calibri"/>
                <a:cs typeface="Calibri"/>
              </a:rPr>
              <a:t>and </a:t>
            </a:r>
            <a:r>
              <a:rPr dirty="0" sz="3200" spc="35">
                <a:solidFill>
                  <a:srgbClr val="211812"/>
                </a:solidFill>
                <a:latin typeface="Calibri"/>
                <a:cs typeface="Calibri"/>
              </a:rPr>
              <a:t>growth </a:t>
            </a:r>
            <a:r>
              <a:rPr dirty="0" sz="3200" spc="-30">
                <a:solidFill>
                  <a:srgbClr val="211812"/>
                </a:solidFill>
                <a:latin typeface="Calibri"/>
                <a:cs typeface="Calibri"/>
              </a:rPr>
              <a:t>in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125">
                <a:solidFill>
                  <a:srgbClr val="211812"/>
                </a:solidFill>
                <a:latin typeface="Calibri"/>
                <a:cs typeface="Calibri"/>
              </a:rPr>
              <a:t>areas </a:t>
            </a:r>
            <a:r>
              <a:rPr dirty="0" sz="3200" spc="100">
                <a:solidFill>
                  <a:srgbClr val="211812"/>
                </a:solidFill>
                <a:latin typeface="Calibri"/>
                <a:cs typeface="Calibri"/>
              </a:rPr>
              <a:t>detailed </a:t>
            </a:r>
            <a:r>
              <a:rPr dirty="0" sz="3200" spc="-30">
                <a:solidFill>
                  <a:srgbClr val="211812"/>
                </a:solidFill>
                <a:latin typeface="Calibri"/>
                <a:cs typeface="Calibri"/>
              </a:rPr>
              <a:t>in </a:t>
            </a:r>
            <a:r>
              <a:rPr dirty="0" sz="3200" spc="114">
                <a:solidFill>
                  <a:srgbClr val="211812"/>
                </a:solidFill>
                <a:latin typeface="Calibri"/>
                <a:cs typeface="Calibri"/>
              </a:rPr>
              <a:t>Section </a:t>
            </a:r>
            <a:r>
              <a:rPr dirty="0" sz="3200" spc="-95">
                <a:solidFill>
                  <a:srgbClr val="211812"/>
                </a:solidFill>
                <a:latin typeface="Calibri"/>
                <a:cs typeface="Calibri"/>
              </a:rPr>
              <a:t>III,  </a:t>
            </a:r>
            <a:r>
              <a:rPr dirty="0" sz="3200" spc="55">
                <a:solidFill>
                  <a:srgbClr val="211812"/>
                </a:solidFill>
                <a:latin typeface="Calibri"/>
                <a:cs typeface="Calibri"/>
              </a:rPr>
              <a:t>subsections </a:t>
            </a:r>
            <a:r>
              <a:rPr dirty="0" sz="3200" spc="315">
                <a:solidFill>
                  <a:srgbClr val="211812"/>
                </a:solidFill>
                <a:latin typeface="Calibri"/>
                <a:cs typeface="Calibri"/>
              </a:rPr>
              <a:t>a-g- </a:t>
            </a:r>
            <a:r>
              <a:rPr dirty="0" sz="3200" spc="45">
                <a:solidFill>
                  <a:srgbClr val="211812"/>
                </a:solidFill>
                <a:latin typeface="Calibri"/>
                <a:cs typeface="Calibri"/>
              </a:rPr>
              <a:t>Eligibility </a:t>
            </a:r>
            <a:r>
              <a:rPr dirty="0" sz="3200" spc="20">
                <a:solidFill>
                  <a:srgbClr val="211812"/>
                </a:solidFill>
                <a:latin typeface="Calibri"/>
                <a:cs typeface="Calibri"/>
              </a:rPr>
              <a:t>for </a:t>
            </a:r>
            <a:r>
              <a:rPr dirty="0" sz="3200" spc="-10">
                <a:solidFill>
                  <a:srgbClr val="211812"/>
                </a:solidFill>
                <a:latin typeface="Calibri"/>
                <a:cs typeface="Calibri"/>
              </a:rPr>
              <a:t>Promotion </a:t>
            </a:r>
            <a:r>
              <a:rPr dirty="0" sz="3200" spc="130">
                <a:solidFill>
                  <a:srgbClr val="211812"/>
                </a:solidFill>
                <a:latin typeface="Calibri"/>
                <a:cs typeface="Calibri"/>
              </a:rPr>
              <a:t>and/or </a:t>
            </a:r>
            <a:r>
              <a:rPr dirty="0" sz="3200" spc="-20">
                <a:solidFill>
                  <a:srgbClr val="211812"/>
                </a:solidFill>
                <a:latin typeface="Calibri"/>
                <a:cs typeface="Calibri"/>
              </a:rPr>
              <a:t>Tenure  </a:t>
            </a:r>
            <a:r>
              <a:rPr dirty="0" sz="3200" spc="40">
                <a:solidFill>
                  <a:srgbClr val="211812"/>
                </a:solidFill>
                <a:latin typeface="Calibri"/>
                <a:cs typeface="Calibri"/>
              </a:rPr>
              <a:t>which </a:t>
            </a:r>
            <a:r>
              <a:rPr dirty="0" sz="3200" spc="70">
                <a:solidFill>
                  <a:srgbClr val="211812"/>
                </a:solidFill>
                <a:latin typeface="Calibri"/>
                <a:cs typeface="Calibri"/>
              </a:rPr>
              <a:t>augment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-10">
                <a:solidFill>
                  <a:srgbClr val="211812"/>
                </a:solidFill>
                <a:latin typeface="Calibri"/>
                <a:cs typeface="Calibri"/>
              </a:rPr>
              <a:t>"tenure </a:t>
            </a:r>
            <a:r>
              <a:rPr dirty="0" sz="3200" spc="15">
                <a:solidFill>
                  <a:srgbClr val="211812"/>
                </a:solidFill>
                <a:latin typeface="Calibri"/>
                <a:cs typeface="Calibri"/>
              </a:rPr>
              <a:t>binder" </a:t>
            </a:r>
            <a:r>
              <a:rPr dirty="0" sz="3200" spc="5">
                <a:solidFill>
                  <a:srgbClr val="211812"/>
                </a:solidFill>
                <a:latin typeface="Calibri"/>
                <a:cs typeface="Calibri"/>
              </a:rPr>
              <a:t>initially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submitted </a:t>
            </a:r>
            <a:r>
              <a:rPr dirty="0" sz="3200" spc="20">
                <a:solidFill>
                  <a:srgbClr val="211812"/>
                </a:solidFill>
                <a:latin typeface="Calibri"/>
                <a:cs typeface="Calibri"/>
              </a:rPr>
              <a:t>by 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70">
                <a:solidFill>
                  <a:srgbClr val="211812"/>
                </a:solidFill>
                <a:latin typeface="Calibri"/>
                <a:cs typeface="Calibri"/>
              </a:rPr>
              <a:t>faculty </a:t>
            </a:r>
            <a:r>
              <a:rPr dirty="0" sz="3200" spc="10">
                <a:solidFill>
                  <a:srgbClr val="211812"/>
                </a:solidFill>
                <a:latin typeface="Calibri"/>
                <a:cs typeface="Calibri"/>
              </a:rPr>
              <a:t>member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to </a:t>
            </a:r>
            <a:r>
              <a:rPr dirty="0" sz="3200" spc="80">
                <a:solidFill>
                  <a:srgbClr val="211812"/>
                </a:solidFill>
                <a:latin typeface="Calibri"/>
                <a:cs typeface="Calibri"/>
              </a:rPr>
              <a:t>attain</a:t>
            </a:r>
            <a:r>
              <a:rPr dirty="0" sz="3200" spc="525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10">
                <a:solidFill>
                  <a:srgbClr val="211812"/>
                </a:solidFill>
                <a:latin typeface="Calibri"/>
                <a:cs typeface="Calibri"/>
              </a:rPr>
              <a:t>tenure.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396355">
              <a:lnSpc>
                <a:spcPct val="100000"/>
              </a:lnSpc>
            </a:pPr>
            <a:r>
              <a:rPr dirty="0" spc="-15"/>
              <a:t>Overview </a:t>
            </a:r>
            <a:r>
              <a:rPr dirty="0" spc="5"/>
              <a:t>of</a:t>
            </a:r>
            <a:r>
              <a:rPr dirty="0" spc="-950"/>
              <a:t> </a:t>
            </a:r>
            <a:r>
              <a:rPr dirty="0" spc="75"/>
              <a:t>Process</a:t>
            </a:r>
          </a:p>
        </p:txBody>
      </p:sp>
      <p:sp>
        <p:nvSpPr>
          <p:cNvPr id="3" name="object 3"/>
          <p:cNvSpPr/>
          <p:nvPr/>
        </p:nvSpPr>
        <p:spPr>
          <a:xfrm>
            <a:off x="844796" y="788351"/>
            <a:ext cx="6343649" cy="8705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718711" y="2304987"/>
            <a:ext cx="9850755" cy="34658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600" spc="-20" b="1">
                <a:solidFill>
                  <a:srgbClr val="BD6129"/>
                </a:solidFill>
                <a:latin typeface="Trebuchet MS"/>
                <a:cs typeface="Trebuchet MS"/>
              </a:rPr>
              <a:t>Post </a:t>
            </a:r>
            <a:r>
              <a:rPr dirty="0" sz="4600" spc="-140" b="1">
                <a:solidFill>
                  <a:srgbClr val="BD6129"/>
                </a:solidFill>
                <a:latin typeface="Trebuchet MS"/>
                <a:cs typeface="Trebuchet MS"/>
              </a:rPr>
              <a:t>Tenure </a:t>
            </a:r>
            <a:r>
              <a:rPr dirty="0" sz="4600" spc="-90" b="1">
                <a:solidFill>
                  <a:srgbClr val="BD6129"/>
                </a:solidFill>
                <a:latin typeface="Trebuchet MS"/>
                <a:cs typeface="Trebuchet MS"/>
              </a:rPr>
              <a:t>Review</a:t>
            </a:r>
            <a:r>
              <a:rPr dirty="0" sz="4600" spc="-600" b="1">
                <a:solidFill>
                  <a:srgbClr val="BD6129"/>
                </a:solidFill>
                <a:latin typeface="Trebuchet MS"/>
                <a:cs typeface="Trebuchet MS"/>
              </a:rPr>
              <a:t> </a:t>
            </a:r>
            <a:r>
              <a:rPr dirty="0" sz="4600" spc="-10" b="1">
                <a:solidFill>
                  <a:srgbClr val="BD6129"/>
                </a:solidFill>
                <a:latin typeface="Trebuchet MS"/>
                <a:cs typeface="Trebuchet MS"/>
              </a:rPr>
              <a:t>Committee</a:t>
            </a:r>
            <a:endParaRPr sz="4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3200">
                <a:solidFill>
                  <a:srgbClr val="211812"/>
                </a:solidFill>
                <a:latin typeface="Calibri"/>
                <a:cs typeface="Calibri"/>
              </a:rPr>
              <a:t>"A </a:t>
            </a:r>
            <a:r>
              <a:rPr dirty="0" sz="3200" spc="30">
                <a:solidFill>
                  <a:srgbClr val="211812"/>
                </a:solidFill>
                <a:latin typeface="Calibri"/>
                <a:cs typeface="Calibri"/>
              </a:rPr>
              <a:t>Post-Tenure </a:t>
            </a:r>
            <a:r>
              <a:rPr dirty="0" sz="3200" spc="35">
                <a:solidFill>
                  <a:srgbClr val="211812"/>
                </a:solidFill>
                <a:latin typeface="Calibri"/>
                <a:cs typeface="Calibri"/>
              </a:rPr>
              <a:t>Review </a:t>
            </a:r>
            <a:r>
              <a:rPr dirty="0" sz="3200" spc="75">
                <a:solidFill>
                  <a:srgbClr val="211812"/>
                </a:solidFill>
                <a:latin typeface="Calibri"/>
                <a:cs typeface="Calibri"/>
              </a:rPr>
              <a:t>Committee </a:t>
            </a:r>
            <a:r>
              <a:rPr dirty="0" sz="3200" spc="-10">
                <a:solidFill>
                  <a:srgbClr val="211812"/>
                </a:solidFill>
                <a:latin typeface="Calibri"/>
                <a:cs typeface="Calibri"/>
              </a:rPr>
              <a:t>will </a:t>
            </a:r>
            <a:r>
              <a:rPr dirty="0" sz="3200" spc="140">
                <a:solidFill>
                  <a:srgbClr val="211812"/>
                </a:solidFill>
                <a:latin typeface="Calibri"/>
                <a:cs typeface="Calibri"/>
              </a:rPr>
              <a:t>be </a:t>
            </a:r>
            <a:r>
              <a:rPr dirty="0" sz="3200" spc="65">
                <a:solidFill>
                  <a:srgbClr val="211812"/>
                </a:solidFill>
                <a:latin typeface="Calibri"/>
                <a:cs typeface="Calibri"/>
              </a:rPr>
              <a:t>comprised</a:t>
            </a:r>
            <a:r>
              <a:rPr dirty="0" sz="3200" spc="710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of</a:t>
            </a:r>
            <a:endParaRPr sz="3200">
              <a:latin typeface="Calibri"/>
              <a:cs typeface="Calibri"/>
            </a:endParaRPr>
          </a:p>
          <a:p>
            <a:pPr marL="12700" marR="5080">
              <a:lnSpc>
                <a:spcPct val="115199"/>
              </a:lnSpc>
            </a:pPr>
            <a:r>
              <a:rPr dirty="0" sz="3200" spc="165">
                <a:solidFill>
                  <a:srgbClr val="211812"/>
                </a:solidFill>
                <a:latin typeface="Calibri"/>
                <a:cs typeface="Calibri"/>
              </a:rPr>
              <a:t>3-5 </a:t>
            </a:r>
            <a:r>
              <a:rPr dirty="0" sz="3200" spc="70">
                <a:solidFill>
                  <a:srgbClr val="211812"/>
                </a:solidFill>
                <a:latin typeface="Calibri"/>
                <a:cs typeface="Calibri"/>
              </a:rPr>
              <a:t>faculty </a:t>
            </a:r>
            <a:r>
              <a:rPr dirty="0" sz="3200" spc="15">
                <a:solidFill>
                  <a:srgbClr val="211812"/>
                </a:solidFill>
                <a:latin typeface="Calibri"/>
                <a:cs typeface="Calibri"/>
              </a:rPr>
              <a:t>members </a:t>
            </a:r>
            <a:r>
              <a:rPr dirty="0" sz="3200" spc="-20">
                <a:solidFill>
                  <a:srgbClr val="211812"/>
                </a:solidFill>
                <a:latin typeface="Calibri"/>
                <a:cs typeface="Calibri"/>
              </a:rPr>
              <a:t>within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85">
                <a:solidFill>
                  <a:srgbClr val="211812"/>
                </a:solidFill>
                <a:latin typeface="Calibri"/>
                <a:cs typeface="Calibri"/>
              </a:rPr>
              <a:t>appropriate </a:t>
            </a:r>
            <a:r>
              <a:rPr dirty="0" sz="3200" spc="135">
                <a:solidFill>
                  <a:srgbClr val="211812"/>
                </a:solidFill>
                <a:latin typeface="Calibri"/>
                <a:cs typeface="Calibri"/>
              </a:rPr>
              <a:t>college </a:t>
            </a:r>
            <a:r>
              <a:rPr dirty="0" sz="3200" spc="10">
                <a:solidFill>
                  <a:srgbClr val="211812"/>
                </a:solidFill>
                <a:latin typeface="Calibri"/>
                <a:cs typeface="Calibri"/>
              </a:rPr>
              <a:t>who  </a:t>
            </a:r>
            <a:r>
              <a:rPr dirty="0" sz="3200" spc="-10">
                <a:solidFill>
                  <a:srgbClr val="211812"/>
                </a:solidFill>
                <a:latin typeface="Calibri"/>
                <a:cs typeface="Calibri"/>
              </a:rPr>
              <a:t>will </a:t>
            </a:r>
            <a:r>
              <a:rPr dirty="0" sz="3200" spc="140">
                <a:solidFill>
                  <a:srgbClr val="211812"/>
                </a:solidFill>
                <a:latin typeface="Calibri"/>
                <a:cs typeface="Calibri"/>
              </a:rPr>
              <a:t>be </a:t>
            </a:r>
            <a:r>
              <a:rPr dirty="0" sz="3200" spc="120">
                <a:solidFill>
                  <a:srgbClr val="211812"/>
                </a:solidFill>
                <a:latin typeface="Calibri"/>
                <a:cs typeface="Calibri"/>
              </a:rPr>
              <a:t>elected </a:t>
            </a:r>
            <a:r>
              <a:rPr dirty="0" sz="3200" spc="-15">
                <a:solidFill>
                  <a:srgbClr val="211812"/>
                </a:solidFill>
                <a:latin typeface="Calibri"/>
                <a:cs typeface="Calibri"/>
              </a:rPr>
              <a:t>from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175">
                <a:solidFill>
                  <a:srgbClr val="211812"/>
                </a:solidFill>
                <a:latin typeface="Calibri"/>
                <a:cs typeface="Calibri"/>
              </a:rPr>
              <a:t>College </a:t>
            </a:r>
            <a:r>
              <a:rPr dirty="0" sz="3200" spc="-20">
                <a:solidFill>
                  <a:srgbClr val="211812"/>
                </a:solidFill>
                <a:latin typeface="Calibri"/>
                <a:cs typeface="Calibri"/>
              </a:rPr>
              <a:t>Tenure </a:t>
            </a:r>
            <a:r>
              <a:rPr dirty="0" sz="3200" spc="120">
                <a:solidFill>
                  <a:srgbClr val="211812"/>
                </a:solidFill>
                <a:latin typeface="Calibri"/>
                <a:cs typeface="Calibri"/>
              </a:rPr>
              <a:t>and </a:t>
            </a:r>
            <a:r>
              <a:rPr dirty="0" sz="3200" spc="-10">
                <a:solidFill>
                  <a:srgbClr val="211812"/>
                </a:solidFill>
                <a:latin typeface="Calibri"/>
                <a:cs typeface="Calibri"/>
              </a:rPr>
              <a:t>Promotion  </a:t>
            </a:r>
            <a:r>
              <a:rPr dirty="0" sz="3200" spc="75">
                <a:solidFill>
                  <a:srgbClr val="211812"/>
                </a:solidFill>
                <a:latin typeface="Calibri"/>
                <a:cs typeface="Calibri"/>
              </a:rPr>
              <a:t>Committee </a:t>
            </a:r>
            <a:r>
              <a:rPr dirty="0" sz="3200" spc="15">
                <a:solidFill>
                  <a:srgbClr val="211812"/>
                </a:solidFill>
                <a:latin typeface="Calibri"/>
                <a:cs typeface="Calibri"/>
              </a:rPr>
              <a:t>members </a:t>
            </a:r>
            <a:r>
              <a:rPr dirty="0" sz="3200" spc="20">
                <a:solidFill>
                  <a:srgbClr val="211812"/>
                </a:solidFill>
                <a:latin typeface="Calibri"/>
                <a:cs typeface="Calibri"/>
              </a:rPr>
              <a:t>by </a:t>
            </a:r>
            <a:r>
              <a:rPr dirty="0" sz="3200" spc="290">
                <a:solidFill>
                  <a:srgbClr val="211812"/>
                </a:solidFill>
                <a:latin typeface="Calibri"/>
                <a:cs typeface="Calibri"/>
              </a:rPr>
              <a:t>a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vote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of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tenured </a:t>
            </a:r>
            <a:r>
              <a:rPr dirty="0" sz="3200" spc="70">
                <a:solidFill>
                  <a:srgbClr val="211812"/>
                </a:solidFill>
                <a:latin typeface="Calibri"/>
                <a:cs typeface="Calibri"/>
              </a:rPr>
              <a:t>faculty </a:t>
            </a:r>
            <a:r>
              <a:rPr dirty="0" sz="3200" spc="-30">
                <a:solidFill>
                  <a:srgbClr val="211812"/>
                </a:solidFill>
                <a:latin typeface="Calibri"/>
                <a:cs typeface="Calibri"/>
              </a:rPr>
              <a:t>in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 </a:t>
            </a:r>
            <a:r>
              <a:rPr dirty="0" sz="3200" spc="100">
                <a:solidFill>
                  <a:srgbClr val="211812"/>
                </a:solidFill>
                <a:latin typeface="Calibri"/>
                <a:cs typeface="Calibri"/>
              </a:rPr>
              <a:t>college"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4796" y="788351"/>
            <a:ext cx="6534149" cy="87058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396355">
              <a:lnSpc>
                <a:spcPct val="100000"/>
              </a:lnSpc>
            </a:pPr>
            <a:r>
              <a:rPr dirty="0" spc="-15"/>
              <a:t>Overview </a:t>
            </a:r>
            <a:r>
              <a:rPr dirty="0" spc="5"/>
              <a:t>of</a:t>
            </a:r>
            <a:r>
              <a:rPr dirty="0" spc="-950"/>
              <a:t> </a:t>
            </a:r>
            <a:r>
              <a:rPr dirty="0" spc="75"/>
              <a:t>Process</a:t>
            </a:r>
          </a:p>
        </p:txBody>
      </p:sp>
      <p:sp>
        <p:nvSpPr>
          <p:cNvPr id="3" name="object 3"/>
          <p:cNvSpPr/>
          <p:nvPr/>
        </p:nvSpPr>
        <p:spPr>
          <a:xfrm>
            <a:off x="844796" y="788351"/>
            <a:ext cx="6343649" cy="8705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718711" y="2304985"/>
            <a:ext cx="9709785" cy="6870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600" spc="-20" b="1">
                <a:solidFill>
                  <a:srgbClr val="BD6129"/>
                </a:solidFill>
                <a:latin typeface="Trebuchet MS"/>
                <a:cs typeface="Trebuchet MS"/>
              </a:rPr>
              <a:t>Post </a:t>
            </a:r>
            <a:r>
              <a:rPr dirty="0" sz="4600" spc="-140" b="1">
                <a:solidFill>
                  <a:srgbClr val="BD6129"/>
                </a:solidFill>
                <a:latin typeface="Trebuchet MS"/>
                <a:cs typeface="Trebuchet MS"/>
              </a:rPr>
              <a:t>Tenure </a:t>
            </a:r>
            <a:r>
              <a:rPr dirty="0" sz="4600" spc="-90" b="1">
                <a:solidFill>
                  <a:srgbClr val="BD6129"/>
                </a:solidFill>
                <a:latin typeface="Trebuchet MS"/>
                <a:cs typeface="Trebuchet MS"/>
              </a:rPr>
              <a:t>Review</a:t>
            </a:r>
            <a:r>
              <a:rPr dirty="0" sz="4600" spc="-600" b="1">
                <a:solidFill>
                  <a:srgbClr val="BD6129"/>
                </a:solidFill>
                <a:latin typeface="Trebuchet MS"/>
                <a:cs typeface="Trebuchet MS"/>
              </a:rPr>
              <a:t> </a:t>
            </a:r>
            <a:r>
              <a:rPr dirty="0" sz="4600" spc="-10" b="1">
                <a:solidFill>
                  <a:srgbClr val="BD6129"/>
                </a:solidFill>
                <a:latin typeface="Trebuchet MS"/>
                <a:cs typeface="Trebuchet MS"/>
              </a:rPr>
              <a:t>Committee</a:t>
            </a:r>
            <a:endParaRPr sz="4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3200" spc="-45">
                <a:solidFill>
                  <a:srgbClr val="211812"/>
                </a:solidFill>
                <a:latin typeface="Calibri"/>
                <a:cs typeface="Calibri"/>
              </a:rPr>
              <a:t>"The </a:t>
            </a:r>
            <a:r>
              <a:rPr dirty="0" sz="3200" spc="15">
                <a:solidFill>
                  <a:srgbClr val="211812"/>
                </a:solidFill>
                <a:latin typeface="Calibri"/>
                <a:cs typeface="Calibri"/>
              </a:rPr>
              <a:t>members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of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40">
                <a:solidFill>
                  <a:srgbClr val="211812"/>
                </a:solidFill>
                <a:latin typeface="Calibri"/>
                <a:cs typeface="Calibri"/>
              </a:rPr>
              <a:t>committee </a:t>
            </a:r>
            <a:r>
              <a:rPr dirty="0" sz="3200" spc="15">
                <a:solidFill>
                  <a:srgbClr val="211812"/>
                </a:solidFill>
                <a:latin typeface="Calibri"/>
                <a:cs typeface="Calibri"/>
              </a:rPr>
              <a:t>should</a:t>
            </a:r>
            <a:r>
              <a:rPr dirty="0" sz="3200" spc="675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125">
                <a:solidFill>
                  <a:srgbClr val="211812"/>
                </a:solidFill>
                <a:latin typeface="Calibri"/>
                <a:cs typeface="Calibri"/>
              </a:rPr>
              <a:t>expect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dirty="0" sz="3200" spc="70">
                <a:solidFill>
                  <a:srgbClr val="211812"/>
                </a:solidFill>
                <a:latin typeface="Calibri"/>
                <a:cs typeface="Calibri"/>
              </a:rPr>
              <a:t>overlapping </a:t>
            </a:r>
            <a:r>
              <a:rPr dirty="0" sz="3200" spc="-20">
                <a:solidFill>
                  <a:srgbClr val="211812"/>
                </a:solidFill>
                <a:latin typeface="Calibri"/>
                <a:cs typeface="Calibri"/>
              </a:rPr>
              <a:t>terms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of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two</a:t>
            </a:r>
            <a:r>
              <a:rPr dirty="0" sz="3200" spc="415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45">
                <a:solidFill>
                  <a:srgbClr val="211812"/>
                </a:solidFill>
                <a:latin typeface="Calibri"/>
                <a:cs typeface="Calibri"/>
              </a:rPr>
              <a:t>years.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800">
              <a:latin typeface="Times New Roman"/>
              <a:cs typeface="Times New Roman"/>
            </a:endParaRPr>
          </a:p>
          <a:p>
            <a:pPr marL="12700" marR="5080">
              <a:lnSpc>
                <a:spcPct val="115199"/>
              </a:lnSpc>
            </a:pPr>
            <a:r>
              <a:rPr dirty="0" sz="3200" spc="-15" b="1">
                <a:solidFill>
                  <a:srgbClr val="211812"/>
                </a:solidFill>
                <a:latin typeface="Trebuchet MS"/>
                <a:cs typeface="Trebuchet MS"/>
              </a:rPr>
              <a:t>No </a:t>
            </a:r>
            <a:r>
              <a:rPr dirty="0" sz="3200" spc="-20" b="1">
                <a:solidFill>
                  <a:srgbClr val="211812"/>
                </a:solidFill>
                <a:latin typeface="Trebuchet MS"/>
                <a:cs typeface="Trebuchet MS"/>
              </a:rPr>
              <a:t>faculty </a:t>
            </a:r>
            <a:r>
              <a:rPr dirty="0" sz="3200" spc="-30" b="1">
                <a:solidFill>
                  <a:srgbClr val="211812"/>
                </a:solidFill>
                <a:latin typeface="Trebuchet MS"/>
                <a:cs typeface="Trebuchet MS"/>
              </a:rPr>
              <a:t>member </a:t>
            </a:r>
            <a:r>
              <a:rPr dirty="0" sz="3200" spc="-35" b="1">
                <a:solidFill>
                  <a:srgbClr val="211812"/>
                </a:solidFill>
                <a:latin typeface="Trebuchet MS"/>
                <a:cs typeface="Trebuchet MS"/>
              </a:rPr>
              <a:t>who </a:t>
            </a:r>
            <a:r>
              <a:rPr dirty="0" sz="3200" spc="-55" b="1">
                <a:solidFill>
                  <a:srgbClr val="211812"/>
                </a:solidFill>
                <a:latin typeface="Trebuchet MS"/>
                <a:cs typeface="Trebuchet MS"/>
              </a:rPr>
              <a:t>will </a:t>
            </a:r>
            <a:r>
              <a:rPr dirty="0" sz="3200" spc="-5" b="1">
                <a:solidFill>
                  <a:srgbClr val="211812"/>
                </a:solidFill>
                <a:latin typeface="Trebuchet MS"/>
                <a:cs typeface="Trebuchet MS"/>
              </a:rPr>
              <a:t>submit </a:t>
            </a:r>
            <a:r>
              <a:rPr dirty="0" sz="3200" spc="-40" b="1">
                <a:solidFill>
                  <a:srgbClr val="211812"/>
                </a:solidFill>
                <a:latin typeface="Trebuchet MS"/>
                <a:cs typeface="Trebuchet MS"/>
              </a:rPr>
              <a:t>post-tenure  </a:t>
            </a:r>
            <a:r>
              <a:rPr dirty="0" sz="3200" spc="-60" b="1">
                <a:solidFill>
                  <a:srgbClr val="211812"/>
                </a:solidFill>
                <a:latin typeface="Trebuchet MS"/>
                <a:cs typeface="Trebuchet MS"/>
              </a:rPr>
              <a:t>review</a:t>
            </a:r>
            <a:r>
              <a:rPr dirty="0" sz="3200" spc="-165" b="1">
                <a:solidFill>
                  <a:srgbClr val="211812"/>
                </a:solidFill>
                <a:latin typeface="Trebuchet MS"/>
                <a:cs typeface="Trebuchet MS"/>
              </a:rPr>
              <a:t> </a:t>
            </a:r>
            <a:r>
              <a:rPr dirty="0" sz="3200" spc="25" b="1">
                <a:solidFill>
                  <a:srgbClr val="211812"/>
                </a:solidFill>
                <a:latin typeface="Trebuchet MS"/>
                <a:cs typeface="Trebuchet MS"/>
              </a:rPr>
              <a:t>materials</a:t>
            </a:r>
            <a:r>
              <a:rPr dirty="0" sz="3200" spc="-165" b="1">
                <a:solidFill>
                  <a:srgbClr val="211812"/>
                </a:solidFill>
                <a:latin typeface="Trebuchet MS"/>
                <a:cs typeface="Trebuchet MS"/>
              </a:rPr>
              <a:t> </a:t>
            </a:r>
            <a:r>
              <a:rPr dirty="0" sz="3200" spc="-85" b="1">
                <a:solidFill>
                  <a:srgbClr val="211812"/>
                </a:solidFill>
                <a:latin typeface="Trebuchet MS"/>
                <a:cs typeface="Trebuchet MS"/>
              </a:rPr>
              <a:t>in</a:t>
            </a:r>
            <a:r>
              <a:rPr dirty="0" sz="3200" spc="-165" b="1">
                <a:solidFill>
                  <a:srgbClr val="211812"/>
                </a:solidFill>
                <a:latin typeface="Trebuchet MS"/>
                <a:cs typeface="Trebuchet MS"/>
              </a:rPr>
              <a:t> </a:t>
            </a:r>
            <a:r>
              <a:rPr dirty="0" sz="3200" spc="70" b="1">
                <a:solidFill>
                  <a:srgbClr val="211812"/>
                </a:solidFill>
                <a:latin typeface="Trebuchet MS"/>
                <a:cs typeface="Trebuchet MS"/>
              </a:rPr>
              <a:t>an</a:t>
            </a:r>
            <a:r>
              <a:rPr dirty="0" sz="3200" spc="-165" b="1">
                <a:solidFill>
                  <a:srgbClr val="211812"/>
                </a:solidFill>
                <a:latin typeface="Trebuchet MS"/>
                <a:cs typeface="Trebuchet MS"/>
              </a:rPr>
              <a:t> </a:t>
            </a:r>
            <a:r>
              <a:rPr dirty="0" sz="3200" spc="90" b="1">
                <a:solidFill>
                  <a:srgbClr val="211812"/>
                </a:solidFill>
                <a:latin typeface="Trebuchet MS"/>
                <a:cs typeface="Trebuchet MS"/>
              </a:rPr>
              <a:t>academic</a:t>
            </a:r>
            <a:r>
              <a:rPr dirty="0" sz="3200" spc="-165" b="1">
                <a:solidFill>
                  <a:srgbClr val="211812"/>
                </a:solidFill>
                <a:latin typeface="Trebuchet MS"/>
                <a:cs typeface="Trebuchet MS"/>
              </a:rPr>
              <a:t> </a:t>
            </a:r>
            <a:r>
              <a:rPr dirty="0" sz="3200" spc="-10" b="1">
                <a:solidFill>
                  <a:srgbClr val="211812"/>
                </a:solidFill>
                <a:latin typeface="Trebuchet MS"/>
                <a:cs typeface="Trebuchet MS"/>
              </a:rPr>
              <a:t>year</a:t>
            </a:r>
            <a:r>
              <a:rPr dirty="0" sz="3200" spc="-165" b="1">
                <a:solidFill>
                  <a:srgbClr val="211812"/>
                </a:solidFill>
                <a:latin typeface="Trebuchet MS"/>
                <a:cs typeface="Trebuchet MS"/>
              </a:rPr>
              <a:t> </a:t>
            </a:r>
            <a:r>
              <a:rPr dirty="0" sz="3200" spc="25" b="1">
                <a:solidFill>
                  <a:srgbClr val="211812"/>
                </a:solidFill>
                <a:latin typeface="Trebuchet MS"/>
                <a:cs typeface="Trebuchet MS"/>
              </a:rPr>
              <a:t>may</a:t>
            </a:r>
            <a:r>
              <a:rPr dirty="0" sz="3200" spc="-165" b="1">
                <a:solidFill>
                  <a:srgbClr val="211812"/>
                </a:solidFill>
                <a:latin typeface="Trebuchet MS"/>
                <a:cs typeface="Trebuchet MS"/>
              </a:rPr>
              <a:t> </a:t>
            </a:r>
            <a:r>
              <a:rPr dirty="0" sz="3200" spc="-15" b="1">
                <a:solidFill>
                  <a:srgbClr val="211812"/>
                </a:solidFill>
                <a:latin typeface="Trebuchet MS"/>
                <a:cs typeface="Trebuchet MS"/>
              </a:rPr>
              <a:t>serve</a:t>
            </a:r>
            <a:r>
              <a:rPr dirty="0" sz="3200" spc="-165" b="1">
                <a:solidFill>
                  <a:srgbClr val="211812"/>
                </a:solidFill>
                <a:latin typeface="Trebuchet MS"/>
                <a:cs typeface="Trebuchet MS"/>
              </a:rPr>
              <a:t> </a:t>
            </a:r>
            <a:r>
              <a:rPr dirty="0" sz="3200" spc="-50" b="1">
                <a:solidFill>
                  <a:srgbClr val="211812"/>
                </a:solidFill>
                <a:latin typeface="Trebuchet MS"/>
                <a:cs typeface="Trebuchet MS"/>
              </a:rPr>
              <a:t>on  </a:t>
            </a:r>
            <a:r>
              <a:rPr dirty="0" sz="3200" spc="-95" b="1">
                <a:solidFill>
                  <a:srgbClr val="211812"/>
                </a:solidFill>
                <a:latin typeface="Trebuchet MS"/>
                <a:cs typeface="Trebuchet MS"/>
              </a:rPr>
              <a:t>the </a:t>
            </a:r>
            <a:r>
              <a:rPr dirty="0" sz="3200" spc="-70" b="1">
                <a:solidFill>
                  <a:srgbClr val="211812"/>
                </a:solidFill>
                <a:latin typeface="Trebuchet MS"/>
                <a:cs typeface="Trebuchet MS"/>
              </a:rPr>
              <a:t>Post-Tenure Review </a:t>
            </a:r>
            <a:r>
              <a:rPr dirty="0" sz="3200" spc="-10" b="1">
                <a:solidFill>
                  <a:srgbClr val="211812"/>
                </a:solidFill>
                <a:latin typeface="Trebuchet MS"/>
                <a:cs typeface="Trebuchet MS"/>
              </a:rPr>
              <a:t>Committee </a:t>
            </a:r>
            <a:r>
              <a:rPr dirty="0" sz="3200" spc="-85" b="1">
                <a:solidFill>
                  <a:srgbClr val="211812"/>
                </a:solidFill>
                <a:latin typeface="Trebuchet MS"/>
                <a:cs typeface="Trebuchet MS"/>
              </a:rPr>
              <a:t>in </a:t>
            </a:r>
            <a:r>
              <a:rPr dirty="0" sz="3200" spc="-45" b="1">
                <a:solidFill>
                  <a:srgbClr val="211812"/>
                </a:solidFill>
                <a:latin typeface="Trebuchet MS"/>
                <a:cs typeface="Trebuchet MS"/>
              </a:rPr>
              <a:t>that</a:t>
            </a:r>
            <a:r>
              <a:rPr dirty="0" sz="3200" spc="-660" b="1">
                <a:solidFill>
                  <a:srgbClr val="211812"/>
                </a:solidFill>
                <a:latin typeface="Trebuchet MS"/>
                <a:cs typeface="Trebuchet MS"/>
              </a:rPr>
              <a:t> </a:t>
            </a:r>
            <a:r>
              <a:rPr dirty="0" sz="3200" spc="-65" b="1">
                <a:solidFill>
                  <a:srgbClr val="211812"/>
                </a:solidFill>
                <a:latin typeface="Trebuchet MS"/>
                <a:cs typeface="Trebuchet MS"/>
              </a:rPr>
              <a:t>year.</a:t>
            </a:r>
            <a:endParaRPr sz="3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800">
              <a:latin typeface="Times New Roman"/>
              <a:cs typeface="Times New Roman"/>
            </a:endParaRPr>
          </a:p>
          <a:p>
            <a:pPr marL="12700" marR="302260">
              <a:lnSpc>
                <a:spcPct val="115199"/>
              </a:lnSpc>
              <a:spcBef>
                <a:spcPts val="5"/>
              </a:spcBef>
            </a:pPr>
            <a:r>
              <a:rPr dirty="0" sz="3200" spc="-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150">
                <a:solidFill>
                  <a:srgbClr val="211812"/>
                </a:solidFill>
                <a:latin typeface="Calibri"/>
                <a:cs typeface="Calibri"/>
              </a:rPr>
              <a:t>charge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of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40">
                <a:solidFill>
                  <a:srgbClr val="211812"/>
                </a:solidFill>
                <a:latin typeface="Calibri"/>
                <a:cs typeface="Calibri"/>
              </a:rPr>
              <a:t>committee </a:t>
            </a:r>
            <a:r>
              <a:rPr dirty="0" sz="3200" spc="-10">
                <a:solidFill>
                  <a:srgbClr val="211812"/>
                </a:solidFill>
                <a:latin typeface="Calibri"/>
                <a:cs typeface="Calibri"/>
              </a:rPr>
              <a:t>will </a:t>
            </a:r>
            <a:r>
              <a:rPr dirty="0" sz="3200" spc="140">
                <a:solidFill>
                  <a:srgbClr val="211812"/>
                </a:solidFill>
                <a:latin typeface="Calibri"/>
                <a:cs typeface="Calibri"/>
              </a:rPr>
              <a:t>be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to </a:t>
            </a:r>
            <a:r>
              <a:rPr dirty="0" sz="3200" spc="15">
                <a:solidFill>
                  <a:srgbClr val="211812"/>
                </a:solidFill>
                <a:latin typeface="Calibri"/>
                <a:cs typeface="Calibri"/>
              </a:rPr>
              <a:t>review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 </a:t>
            </a:r>
            <a:r>
              <a:rPr dirty="0" sz="3200" spc="70">
                <a:solidFill>
                  <a:srgbClr val="211812"/>
                </a:solidFill>
                <a:latin typeface="Calibri"/>
                <a:cs typeface="Calibri"/>
              </a:rPr>
              <a:t>faculty </a:t>
            </a:r>
            <a:r>
              <a:rPr dirty="0" sz="3200" spc="-10">
                <a:solidFill>
                  <a:srgbClr val="211812"/>
                </a:solidFill>
                <a:latin typeface="Calibri"/>
                <a:cs typeface="Calibri"/>
              </a:rPr>
              <a:t>member's </a:t>
            </a:r>
            <a:r>
              <a:rPr dirty="0" sz="3200" spc="-35">
                <a:solidFill>
                  <a:srgbClr val="211812"/>
                </a:solidFill>
                <a:latin typeface="Calibri"/>
                <a:cs typeface="Calibri"/>
              </a:rPr>
              <a:t>work </a:t>
            </a:r>
            <a:r>
              <a:rPr dirty="0" sz="3200" spc="120">
                <a:solidFill>
                  <a:srgbClr val="211812"/>
                </a:solidFill>
                <a:latin typeface="Calibri"/>
                <a:cs typeface="Calibri"/>
              </a:rPr>
              <a:t>and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submitted </a:t>
            </a:r>
            <a:r>
              <a:rPr dirty="0" sz="3200" spc="45">
                <a:solidFill>
                  <a:srgbClr val="211812"/>
                </a:solidFill>
                <a:latin typeface="Calibri"/>
                <a:cs typeface="Calibri"/>
              </a:rPr>
              <a:t>documents </a:t>
            </a:r>
            <a:r>
              <a:rPr dirty="0" sz="3200" spc="120">
                <a:solidFill>
                  <a:srgbClr val="211812"/>
                </a:solidFill>
                <a:latin typeface="Calibri"/>
                <a:cs typeface="Calibri"/>
              </a:rPr>
              <a:t>and  </a:t>
            </a:r>
            <a:r>
              <a:rPr dirty="0" sz="3200" spc="50">
                <a:solidFill>
                  <a:srgbClr val="211812"/>
                </a:solidFill>
                <a:latin typeface="Calibri"/>
                <a:cs typeface="Calibri"/>
              </a:rPr>
              <a:t>make </a:t>
            </a:r>
            <a:r>
              <a:rPr dirty="0" sz="3200" spc="290">
                <a:solidFill>
                  <a:srgbClr val="211812"/>
                </a:solidFill>
                <a:latin typeface="Calibri"/>
                <a:cs typeface="Calibri"/>
              </a:rPr>
              <a:t>a </a:t>
            </a:r>
            <a:r>
              <a:rPr dirty="0" sz="3200" spc="45">
                <a:solidFill>
                  <a:srgbClr val="211812"/>
                </a:solidFill>
                <a:latin typeface="Calibri"/>
                <a:cs typeface="Calibri"/>
              </a:rPr>
              <a:t>recommendation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to the </a:t>
            </a:r>
            <a:r>
              <a:rPr dirty="0" sz="3200" spc="135">
                <a:solidFill>
                  <a:srgbClr val="211812"/>
                </a:solidFill>
                <a:latin typeface="Calibri"/>
                <a:cs typeface="Calibri"/>
              </a:rPr>
              <a:t>college </a:t>
            </a:r>
            <a:r>
              <a:rPr dirty="0" sz="3200" spc="125">
                <a:solidFill>
                  <a:srgbClr val="211812"/>
                </a:solidFill>
                <a:latin typeface="Calibri"/>
                <a:cs typeface="Calibri"/>
              </a:rPr>
              <a:t>dean </a:t>
            </a:r>
            <a:r>
              <a:rPr dirty="0" sz="3200" spc="10">
                <a:solidFill>
                  <a:srgbClr val="211812"/>
                </a:solidFill>
                <a:latin typeface="Calibri"/>
                <a:cs typeface="Calibri"/>
              </a:rPr>
              <a:t>who </a:t>
            </a:r>
            <a:r>
              <a:rPr dirty="0" sz="3200" spc="-10">
                <a:solidFill>
                  <a:srgbClr val="211812"/>
                </a:solidFill>
                <a:latin typeface="Calibri"/>
                <a:cs typeface="Calibri"/>
              </a:rPr>
              <a:t>will  </a:t>
            </a:r>
            <a:r>
              <a:rPr dirty="0" sz="3200">
                <a:solidFill>
                  <a:srgbClr val="211812"/>
                </a:solidFill>
                <a:latin typeface="Calibri"/>
                <a:cs typeface="Calibri"/>
              </a:rPr>
              <a:t>then </a:t>
            </a:r>
            <a:r>
              <a:rPr dirty="0" sz="3200" spc="15">
                <a:solidFill>
                  <a:srgbClr val="211812"/>
                </a:solidFill>
                <a:latin typeface="Calibri"/>
                <a:cs typeface="Calibri"/>
              </a:rPr>
              <a:t>report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to the</a:t>
            </a:r>
            <a:r>
              <a:rPr dirty="0" sz="3200" spc="455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211812"/>
                </a:solidFill>
                <a:latin typeface="Calibri"/>
                <a:cs typeface="Calibri"/>
              </a:rPr>
              <a:t>Provost.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4796" y="788351"/>
            <a:ext cx="6515099" cy="87058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396355">
              <a:lnSpc>
                <a:spcPct val="100000"/>
              </a:lnSpc>
            </a:pPr>
            <a:r>
              <a:rPr dirty="0" spc="-15"/>
              <a:t>Overview </a:t>
            </a:r>
            <a:r>
              <a:rPr dirty="0" spc="5"/>
              <a:t>of</a:t>
            </a:r>
            <a:r>
              <a:rPr dirty="0" spc="-950"/>
              <a:t> </a:t>
            </a:r>
            <a:r>
              <a:rPr dirty="0" spc="75"/>
              <a:t>Process</a:t>
            </a:r>
          </a:p>
        </p:txBody>
      </p:sp>
      <p:sp>
        <p:nvSpPr>
          <p:cNvPr id="3" name="object 3"/>
          <p:cNvSpPr/>
          <p:nvPr/>
        </p:nvSpPr>
        <p:spPr>
          <a:xfrm>
            <a:off x="844796" y="788351"/>
            <a:ext cx="6343649" cy="8705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718711" y="2304985"/>
            <a:ext cx="9740900" cy="771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</a:pPr>
            <a:r>
              <a:rPr dirty="0" sz="4600" spc="-10" b="1">
                <a:solidFill>
                  <a:srgbClr val="BD6129"/>
                </a:solidFill>
                <a:latin typeface="Trebuchet MS"/>
                <a:cs typeface="Trebuchet MS"/>
              </a:rPr>
              <a:t>Committee</a:t>
            </a:r>
            <a:r>
              <a:rPr dirty="0" sz="4600" spc="-240" b="1">
                <a:solidFill>
                  <a:srgbClr val="BD6129"/>
                </a:solidFill>
                <a:latin typeface="Trebuchet MS"/>
                <a:cs typeface="Trebuchet MS"/>
              </a:rPr>
              <a:t> </a:t>
            </a:r>
            <a:r>
              <a:rPr dirty="0" sz="4600" b="1">
                <a:solidFill>
                  <a:srgbClr val="BD6129"/>
                </a:solidFill>
                <a:latin typeface="Trebuchet MS"/>
                <a:cs typeface="Trebuchet MS"/>
              </a:rPr>
              <a:t>Recommendations</a:t>
            </a:r>
            <a:endParaRPr sz="4600">
              <a:latin typeface="Trebuchet MS"/>
              <a:cs typeface="Trebuchet MS"/>
            </a:endParaRPr>
          </a:p>
          <a:p>
            <a:pPr algn="just" marL="12700" marR="1046480">
              <a:lnSpc>
                <a:spcPct val="115199"/>
              </a:lnSpc>
              <a:spcBef>
                <a:spcPts val="1415"/>
              </a:spcBef>
            </a:pPr>
            <a:r>
              <a:rPr dirty="0" sz="3200" spc="50">
                <a:solidFill>
                  <a:srgbClr val="211812"/>
                </a:solidFill>
                <a:latin typeface="Calibri"/>
                <a:cs typeface="Calibri"/>
              </a:rPr>
              <a:t>Reaffirm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5">
                <a:solidFill>
                  <a:srgbClr val="211812"/>
                </a:solidFill>
                <a:latin typeface="Calibri"/>
                <a:cs typeface="Calibri"/>
              </a:rPr>
              <a:t>tenure </a:t>
            </a:r>
            <a:r>
              <a:rPr dirty="0" sz="3200" spc="40">
                <a:solidFill>
                  <a:srgbClr val="211812"/>
                </a:solidFill>
                <a:latin typeface="Calibri"/>
                <a:cs typeface="Calibri"/>
              </a:rPr>
              <a:t>status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of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70">
                <a:solidFill>
                  <a:srgbClr val="211812"/>
                </a:solidFill>
                <a:latin typeface="Calibri"/>
                <a:cs typeface="Calibri"/>
              </a:rPr>
              <a:t>faculty </a:t>
            </a:r>
            <a:r>
              <a:rPr dirty="0" sz="3200">
                <a:solidFill>
                  <a:srgbClr val="211812"/>
                </a:solidFill>
                <a:latin typeface="Calibri"/>
                <a:cs typeface="Calibri"/>
              </a:rPr>
              <a:t>member,  </a:t>
            </a:r>
            <a:r>
              <a:rPr dirty="0" sz="3200" spc="45">
                <a:solidFill>
                  <a:srgbClr val="211812"/>
                </a:solidFill>
                <a:latin typeface="Calibri"/>
                <a:cs typeface="Calibri"/>
              </a:rPr>
              <a:t>providing </a:t>
            </a:r>
            <a:r>
              <a:rPr dirty="0" sz="3200" spc="30">
                <a:solidFill>
                  <a:srgbClr val="211812"/>
                </a:solidFill>
                <a:latin typeface="Calibri"/>
                <a:cs typeface="Calibri"/>
              </a:rPr>
              <a:t>comments </a:t>
            </a:r>
            <a:r>
              <a:rPr dirty="0" sz="3200" spc="130">
                <a:solidFill>
                  <a:srgbClr val="211812"/>
                </a:solidFill>
                <a:latin typeface="Calibri"/>
                <a:cs typeface="Calibri"/>
              </a:rPr>
              <a:t>and/or </a:t>
            </a:r>
            <a:r>
              <a:rPr dirty="0" sz="3200" spc="45">
                <a:solidFill>
                  <a:srgbClr val="211812"/>
                </a:solidFill>
                <a:latin typeface="Calibri"/>
                <a:cs typeface="Calibri"/>
              </a:rPr>
              <a:t>recommendations </a:t>
            </a:r>
            <a:r>
              <a:rPr dirty="0" sz="3200" spc="20">
                <a:solidFill>
                  <a:srgbClr val="211812"/>
                </a:solidFill>
                <a:latin typeface="Calibri"/>
                <a:cs typeface="Calibri"/>
              </a:rPr>
              <a:t>for  </a:t>
            </a:r>
            <a:r>
              <a:rPr dirty="0" sz="3200" spc="50">
                <a:solidFill>
                  <a:srgbClr val="211812"/>
                </a:solidFill>
                <a:latin typeface="Calibri"/>
                <a:cs typeface="Calibri"/>
              </a:rPr>
              <a:t>continued</a:t>
            </a:r>
            <a:r>
              <a:rPr dirty="0" sz="3200" spc="85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35">
                <a:solidFill>
                  <a:srgbClr val="211812"/>
                </a:solidFill>
                <a:latin typeface="Calibri"/>
                <a:cs typeface="Calibri"/>
              </a:rPr>
              <a:t>growth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100">
              <a:latin typeface="Times New Roman"/>
              <a:cs typeface="Times New Roman"/>
            </a:endParaRPr>
          </a:p>
          <a:p>
            <a:pPr marL="102870" marR="728980">
              <a:lnSpc>
                <a:spcPct val="115199"/>
              </a:lnSpc>
            </a:pPr>
            <a:r>
              <a:rPr dirty="0" sz="3200" spc="35">
                <a:solidFill>
                  <a:srgbClr val="211812"/>
                </a:solidFill>
                <a:latin typeface="Calibri"/>
                <a:cs typeface="Calibri"/>
              </a:rPr>
              <a:t>Review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of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70">
                <a:solidFill>
                  <a:srgbClr val="211812"/>
                </a:solidFill>
                <a:latin typeface="Calibri"/>
                <a:cs typeface="Calibri"/>
              </a:rPr>
              <a:t>faculty </a:t>
            </a:r>
            <a:r>
              <a:rPr dirty="0" sz="3200" spc="-10">
                <a:solidFill>
                  <a:srgbClr val="211812"/>
                </a:solidFill>
                <a:latin typeface="Calibri"/>
                <a:cs typeface="Calibri"/>
              </a:rPr>
              <a:t>member's </a:t>
            </a:r>
            <a:r>
              <a:rPr dirty="0" sz="3200" spc="5">
                <a:solidFill>
                  <a:srgbClr val="211812"/>
                </a:solidFill>
                <a:latin typeface="Calibri"/>
                <a:cs typeface="Calibri"/>
              </a:rPr>
              <a:t>tenure </a:t>
            </a:r>
            <a:r>
              <a:rPr dirty="0" sz="3200" spc="40">
                <a:solidFill>
                  <a:srgbClr val="211812"/>
                </a:solidFill>
                <a:latin typeface="Calibri"/>
                <a:cs typeface="Calibri"/>
              </a:rPr>
              <a:t>status </a:t>
            </a:r>
            <a:r>
              <a:rPr dirty="0" sz="3200" spc="15">
                <a:solidFill>
                  <a:srgbClr val="211812"/>
                </a:solidFill>
                <a:latin typeface="Calibri"/>
                <a:cs typeface="Calibri"/>
              </a:rPr>
              <a:t>is  </a:t>
            </a:r>
            <a:r>
              <a:rPr dirty="0" sz="3200" spc="75">
                <a:solidFill>
                  <a:srgbClr val="211812"/>
                </a:solidFill>
                <a:latin typeface="Calibri"/>
                <a:cs typeface="Calibri"/>
              </a:rPr>
              <a:t>necessary </a:t>
            </a:r>
            <a:r>
              <a:rPr dirty="0" sz="3200" spc="-30">
                <a:solidFill>
                  <a:srgbClr val="211812"/>
                </a:solidFill>
                <a:latin typeface="Calibri"/>
                <a:cs typeface="Calibri"/>
              </a:rPr>
              <a:t>in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next </a:t>
            </a:r>
            <a:r>
              <a:rPr dirty="0" sz="3200" spc="-10">
                <a:solidFill>
                  <a:srgbClr val="211812"/>
                </a:solidFill>
                <a:latin typeface="Calibri"/>
                <a:cs typeface="Calibri"/>
              </a:rPr>
              <a:t>1-2 </a:t>
            </a:r>
            <a:r>
              <a:rPr dirty="0" sz="3200" spc="50">
                <a:solidFill>
                  <a:srgbClr val="211812"/>
                </a:solidFill>
                <a:latin typeface="Calibri"/>
                <a:cs typeface="Calibri"/>
              </a:rPr>
              <a:t>years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to </a:t>
            </a:r>
            <a:r>
              <a:rPr dirty="0" sz="3200" spc="15">
                <a:solidFill>
                  <a:srgbClr val="211812"/>
                </a:solidFill>
                <a:latin typeface="Calibri"/>
                <a:cs typeface="Calibri"/>
              </a:rPr>
              <a:t>ensure </a:t>
            </a:r>
            <a:r>
              <a:rPr dirty="0" sz="3200" spc="50">
                <a:solidFill>
                  <a:srgbClr val="211812"/>
                </a:solidFill>
                <a:latin typeface="Calibri"/>
                <a:cs typeface="Calibri"/>
              </a:rPr>
              <a:t>continued  </a:t>
            </a:r>
            <a:r>
              <a:rPr dirty="0" sz="3200" spc="35">
                <a:solidFill>
                  <a:srgbClr val="211812"/>
                </a:solidFill>
                <a:latin typeface="Calibri"/>
                <a:cs typeface="Calibri"/>
              </a:rPr>
              <a:t>growth </a:t>
            </a:r>
            <a:r>
              <a:rPr dirty="0" sz="3200" spc="120">
                <a:solidFill>
                  <a:srgbClr val="211812"/>
                </a:solidFill>
                <a:latin typeface="Calibri"/>
                <a:cs typeface="Calibri"/>
              </a:rPr>
              <a:t>and </a:t>
            </a:r>
            <a:r>
              <a:rPr dirty="0" sz="3200" spc="40">
                <a:solidFill>
                  <a:srgbClr val="211812"/>
                </a:solidFill>
                <a:latin typeface="Calibri"/>
                <a:cs typeface="Calibri"/>
              </a:rPr>
              <a:t>development </a:t>
            </a:r>
            <a:r>
              <a:rPr dirty="0" sz="3200" spc="145">
                <a:solidFill>
                  <a:srgbClr val="211812"/>
                </a:solidFill>
                <a:latin typeface="Calibri"/>
                <a:cs typeface="Calibri"/>
              </a:rPr>
              <a:t>based </a:t>
            </a:r>
            <a:r>
              <a:rPr dirty="0" sz="3200" spc="20">
                <a:solidFill>
                  <a:srgbClr val="211812"/>
                </a:solidFill>
                <a:latin typeface="Calibri"/>
                <a:cs typeface="Calibri"/>
              </a:rPr>
              <a:t>upon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evidence 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submitted </a:t>
            </a:r>
            <a:r>
              <a:rPr dirty="0" sz="3200" spc="-15">
                <a:solidFill>
                  <a:srgbClr val="211812"/>
                </a:solidFill>
                <a:latin typeface="Calibri"/>
                <a:cs typeface="Calibri"/>
              </a:rPr>
              <a:t>with </a:t>
            </a:r>
            <a:r>
              <a:rPr dirty="0" sz="3200" spc="130">
                <a:solidFill>
                  <a:srgbClr val="211812"/>
                </a:solidFill>
                <a:latin typeface="Calibri"/>
                <a:cs typeface="Calibri"/>
              </a:rPr>
              <a:t>specific </a:t>
            </a:r>
            <a:r>
              <a:rPr dirty="0" sz="3200" spc="30">
                <a:solidFill>
                  <a:srgbClr val="211812"/>
                </a:solidFill>
                <a:latin typeface="Calibri"/>
                <a:cs typeface="Calibri"/>
              </a:rPr>
              <a:t>comments </a:t>
            </a:r>
            <a:r>
              <a:rPr dirty="0" sz="3200" spc="120">
                <a:solidFill>
                  <a:srgbClr val="211812"/>
                </a:solidFill>
                <a:latin typeface="Calibri"/>
                <a:cs typeface="Calibri"/>
              </a:rPr>
              <a:t>and  </a:t>
            </a:r>
            <a:r>
              <a:rPr dirty="0" sz="3200" spc="45">
                <a:solidFill>
                  <a:srgbClr val="211812"/>
                </a:solidFill>
                <a:latin typeface="Calibri"/>
                <a:cs typeface="Calibri"/>
              </a:rPr>
              <a:t>recommendations </a:t>
            </a:r>
            <a:r>
              <a:rPr dirty="0" sz="3200" spc="20">
                <a:solidFill>
                  <a:srgbClr val="211812"/>
                </a:solidFill>
                <a:latin typeface="Calibri"/>
                <a:cs typeface="Calibri"/>
              </a:rPr>
              <a:t>for</a:t>
            </a:r>
            <a:r>
              <a:rPr dirty="0" sz="3200" spc="185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-5">
                <a:solidFill>
                  <a:srgbClr val="211812"/>
                </a:solidFill>
                <a:latin typeface="Calibri"/>
                <a:cs typeface="Calibri"/>
              </a:rPr>
              <a:t>improvement</a:t>
            </a:r>
            <a:endParaRPr sz="3200">
              <a:latin typeface="Calibri"/>
              <a:cs typeface="Calibri"/>
            </a:endParaRPr>
          </a:p>
          <a:p>
            <a:pPr marL="193675" marR="5080">
              <a:lnSpc>
                <a:spcPct val="115199"/>
              </a:lnSpc>
              <a:spcBef>
                <a:spcPts val="1305"/>
              </a:spcBef>
            </a:pPr>
            <a:r>
              <a:rPr dirty="0" sz="3200" spc="70">
                <a:solidFill>
                  <a:srgbClr val="211812"/>
                </a:solidFill>
                <a:latin typeface="Calibri"/>
                <a:cs typeface="Calibri"/>
              </a:rPr>
              <a:t>Revocation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of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70">
                <a:solidFill>
                  <a:srgbClr val="211812"/>
                </a:solidFill>
                <a:latin typeface="Calibri"/>
                <a:cs typeface="Calibri"/>
              </a:rPr>
              <a:t>faculty </a:t>
            </a:r>
            <a:r>
              <a:rPr dirty="0" sz="3200" spc="-10">
                <a:solidFill>
                  <a:srgbClr val="211812"/>
                </a:solidFill>
                <a:latin typeface="Calibri"/>
                <a:cs typeface="Calibri"/>
              </a:rPr>
              <a:t>member's </a:t>
            </a:r>
            <a:r>
              <a:rPr dirty="0" sz="3200" spc="5">
                <a:solidFill>
                  <a:srgbClr val="211812"/>
                </a:solidFill>
                <a:latin typeface="Calibri"/>
                <a:cs typeface="Calibri"/>
              </a:rPr>
              <a:t>tenure </a:t>
            </a:r>
            <a:r>
              <a:rPr dirty="0" sz="3200" spc="145">
                <a:solidFill>
                  <a:srgbClr val="211812"/>
                </a:solidFill>
                <a:latin typeface="Calibri"/>
                <a:cs typeface="Calibri"/>
              </a:rPr>
              <a:t>based </a:t>
            </a:r>
            <a:r>
              <a:rPr dirty="0" sz="3200" spc="20">
                <a:solidFill>
                  <a:srgbClr val="211812"/>
                </a:solidFill>
                <a:latin typeface="Calibri"/>
                <a:cs typeface="Calibri"/>
              </a:rPr>
              <a:t>upon 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evidence </a:t>
            </a:r>
            <a:r>
              <a:rPr dirty="0" sz="3200" spc="135">
                <a:solidFill>
                  <a:srgbClr val="211812"/>
                </a:solidFill>
                <a:latin typeface="Calibri"/>
                <a:cs typeface="Calibri"/>
              </a:rPr>
              <a:t>gleaned </a:t>
            </a:r>
            <a:r>
              <a:rPr dirty="0" sz="3200" spc="80">
                <a:solidFill>
                  <a:srgbClr val="211812"/>
                </a:solidFill>
                <a:latin typeface="Calibri"/>
                <a:cs typeface="Calibri"/>
              </a:rPr>
              <a:t>after </a:t>
            </a:r>
            <a:r>
              <a:rPr dirty="0" sz="3200" spc="85">
                <a:solidFill>
                  <a:srgbClr val="211812"/>
                </a:solidFill>
                <a:latin typeface="Calibri"/>
                <a:cs typeface="Calibri"/>
              </a:rPr>
              <a:t>successive  </a:t>
            </a:r>
            <a:r>
              <a:rPr dirty="0" sz="3200" spc="45">
                <a:solidFill>
                  <a:srgbClr val="211812"/>
                </a:solidFill>
                <a:latin typeface="Calibri"/>
                <a:cs typeface="Calibri"/>
              </a:rPr>
              <a:t>recommendations </a:t>
            </a:r>
            <a:r>
              <a:rPr dirty="0" sz="3200" spc="20">
                <a:solidFill>
                  <a:srgbClr val="211812"/>
                </a:solidFill>
                <a:latin typeface="Calibri"/>
                <a:cs typeface="Calibri"/>
              </a:rPr>
              <a:t>for </a:t>
            </a:r>
            <a:r>
              <a:rPr dirty="0" sz="3200" spc="-20">
                <a:solidFill>
                  <a:srgbClr val="211812"/>
                </a:solidFill>
                <a:latin typeface="Calibri"/>
                <a:cs typeface="Calibri"/>
              </a:rPr>
              <a:t>further</a:t>
            </a:r>
            <a:r>
              <a:rPr dirty="0" sz="3200" spc="330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15">
                <a:solidFill>
                  <a:srgbClr val="211812"/>
                </a:solidFill>
                <a:latin typeface="Calibri"/>
                <a:cs typeface="Calibri"/>
              </a:rPr>
              <a:t>review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4796" y="788351"/>
            <a:ext cx="6515099" cy="87058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396355">
              <a:lnSpc>
                <a:spcPct val="100000"/>
              </a:lnSpc>
            </a:pPr>
            <a:r>
              <a:rPr dirty="0" spc="-15"/>
              <a:t>Overview </a:t>
            </a:r>
            <a:r>
              <a:rPr dirty="0" spc="5"/>
              <a:t>of</a:t>
            </a:r>
            <a:r>
              <a:rPr dirty="0" spc="-950"/>
              <a:t> </a:t>
            </a:r>
            <a:r>
              <a:rPr dirty="0" spc="75"/>
              <a:t>Process</a:t>
            </a:r>
          </a:p>
        </p:txBody>
      </p:sp>
      <p:sp>
        <p:nvSpPr>
          <p:cNvPr id="3" name="object 3"/>
          <p:cNvSpPr/>
          <p:nvPr/>
        </p:nvSpPr>
        <p:spPr>
          <a:xfrm>
            <a:off x="844796" y="788352"/>
            <a:ext cx="6343649" cy="8705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480175">
              <a:lnSpc>
                <a:spcPct val="100000"/>
              </a:lnSpc>
            </a:pPr>
            <a:r>
              <a:rPr dirty="0" spc="240"/>
              <a:t>Faculty</a:t>
            </a:r>
            <a:r>
              <a:rPr dirty="0" spc="50"/>
              <a:t> </a:t>
            </a:r>
            <a:r>
              <a:rPr dirty="0" spc="175"/>
              <a:t>Rebuttal</a:t>
            </a:r>
          </a:p>
          <a:p>
            <a:pPr marL="6480175" marR="186055">
              <a:lnSpc>
                <a:spcPct val="115199"/>
              </a:lnSpc>
              <a:spcBef>
                <a:spcPts val="1415"/>
              </a:spcBef>
            </a:pPr>
            <a:r>
              <a:rPr dirty="0" sz="3200" spc="260" b="0">
                <a:solidFill>
                  <a:srgbClr val="211812"/>
                </a:solidFill>
                <a:latin typeface="Arial Narrow"/>
                <a:cs typeface="Arial Narrow"/>
              </a:rPr>
              <a:t>After </a:t>
            </a:r>
            <a:r>
              <a:rPr dirty="0" sz="3200" spc="254" b="0">
                <a:solidFill>
                  <a:srgbClr val="211812"/>
                </a:solidFill>
                <a:latin typeface="Arial Narrow"/>
                <a:cs typeface="Arial Narrow"/>
              </a:rPr>
              <a:t>the </a:t>
            </a:r>
            <a:r>
              <a:rPr dirty="0" sz="3200" spc="245" b="0">
                <a:solidFill>
                  <a:srgbClr val="211812"/>
                </a:solidFill>
                <a:latin typeface="Arial Narrow"/>
                <a:cs typeface="Arial Narrow"/>
              </a:rPr>
              <a:t>faculty </a:t>
            </a:r>
            <a:r>
              <a:rPr dirty="0" sz="3200" spc="254" b="0">
                <a:solidFill>
                  <a:srgbClr val="211812"/>
                </a:solidFill>
                <a:latin typeface="Arial Narrow"/>
                <a:cs typeface="Arial Narrow"/>
              </a:rPr>
              <a:t>member </a:t>
            </a:r>
            <a:r>
              <a:rPr dirty="0" sz="3200" spc="60" b="0">
                <a:solidFill>
                  <a:srgbClr val="211812"/>
                </a:solidFill>
                <a:latin typeface="Arial Narrow"/>
                <a:cs typeface="Arial Narrow"/>
              </a:rPr>
              <a:t>is </a:t>
            </a:r>
            <a:r>
              <a:rPr dirty="0" sz="3200" spc="260" b="0">
                <a:solidFill>
                  <a:srgbClr val="211812"/>
                </a:solidFill>
                <a:latin typeface="Arial Narrow"/>
                <a:cs typeface="Arial Narrow"/>
              </a:rPr>
              <a:t>notified </a:t>
            </a:r>
            <a:r>
              <a:rPr dirty="0" sz="3200" spc="325" b="0">
                <a:solidFill>
                  <a:srgbClr val="211812"/>
                </a:solidFill>
                <a:latin typeface="Arial Narrow"/>
                <a:cs typeface="Arial Narrow"/>
              </a:rPr>
              <a:t>of </a:t>
            </a:r>
            <a:r>
              <a:rPr dirty="0" sz="3200" spc="360" b="0">
                <a:solidFill>
                  <a:srgbClr val="211812"/>
                </a:solidFill>
                <a:latin typeface="Arial Narrow"/>
                <a:cs typeface="Arial Narrow"/>
              </a:rPr>
              <a:t>a </a:t>
            </a:r>
            <a:r>
              <a:rPr dirty="0" sz="3200" spc="215" b="0">
                <a:solidFill>
                  <a:srgbClr val="211812"/>
                </a:solidFill>
                <a:latin typeface="Arial Narrow"/>
                <a:cs typeface="Arial Narrow"/>
              </a:rPr>
              <a:t>review </a:t>
            </a:r>
            <a:r>
              <a:rPr dirty="0" sz="3200" spc="204" b="0">
                <a:solidFill>
                  <a:srgbClr val="211812"/>
                </a:solidFill>
                <a:latin typeface="Arial Narrow"/>
                <a:cs typeface="Arial Narrow"/>
              </a:rPr>
              <a:t>or  </a:t>
            </a:r>
            <a:r>
              <a:rPr dirty="0" sz="3200" spc="235" b="0">
                <a:solidFill>
                  <a:srgbClr val="211812"/>
                </a:solidFill>
                <a:latin typeface="Arial Narrow"/>
                <a:cs typeface="Arial Narrow"/>
              </a:rPr>
              <a:t>revocation </a:t>
            </a:r>
            <a:r>
              <a:rPr dirty="0" sz="3200" spc="240" b="0">
                <a:solidFill>
                  <a:srgbClr val="211812"/>
                </a:solidFill>
                <a:latin typeface="Arial Narrow"/>
                <a:cs typeface="Arial Narrow"/>
              </a:rPr>
              <a:t>recommendation, </a:t>
            </a:r>
            <a:r>
              <a:rPr dirty="0" sz="3200" spc="220" b="0">
                <a:solidFill>
                  <a:srgbClr val="211812"/>
                </a:solidFill>
                <a:latin typeface="Arial Narrow"/>
                <a:cs typeface="Arial Narrow"/>
              </a:rPr>
              <a:t>he </a:t>
            </a:r>
            <a:r>
              <a:rPr dirty="0" sz="3200" spc="204" b="0">
                <a:solidFill>
                  <a:srgbClr val="211812"/>
                </a:solidFill>
                <a:latin typeface="Arial Narrow"/>
                <a:cs typeface="Arial Narrow"/>
              </a:rPr>
              <a:t>or </a:t>
            </a:r>
            <a:r>
              <a:rPr dirty="0" sz="3200" spc="135" b="0">
                <a:solidFill>
                  <a:srgbClr val="211812"/>
                </a:solidFill>
                <a:latin typeface="Arial Narrow"/>
                <a:cs typeface="Arial Narrow"/>
              </a:rPr>
              <a:t>she </a:t>
            </a:r>
            <a:r>
              <a:rPr dirty="0" sz="3200" spc="215" b="0">
                <a:solidFill>
                  <a:srgbClr val="211812"/>
                </a:solidFill>
                <a:latin typeface="Arial Narrow"/>
                <a:cs typeface="Arial Narrow"/>
              </a:rPr>
              <a:t>may </a:t>
            </a:r>
            <a:r>
              <a:rPr dirty="0" sz="3200" spc="200" b="0">
                <a:solidFill>
                  <a:srgbClr val="211812"/>
                </a:solidFill>
                <a:latin typeface="Arial Narrow"/>
                <a:cs typeface="Arial Narrow"/>
              </a:rPr>
              <a:t>submit</a:t>
            </a:r>
            <a:r>
              <a:rPr dirty="0" sz="3200" spc="-285" b="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360" b="0">
                <a:solidFill>
                  <a:srgbClr val="211812"/>
                </a:solidFill>
                <a:latin typeface="Arial Narrow"/>
                <a:cs typeface="Arial Narrow"/>
              </a:rPr>
              <a:t>a  </a:t>
            </a:r>
            <a:r>
              <a:rPr dirty="0" sz="3200" spc="254" b="0">
                <a:solidFill>
                  <a:srgbClr val="211812"/>
                </a:solidFill>
                <a:latin typeface="Arial Narrow"/>
                <a:cs typeface="Arial Narrow"/>
              </a:rPr>
              <a:t>rebuttal</a:t>
            </a:r>
            <a:r>
              <a:rPr dirty="0" sz="3200" spc="125" b="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325" b="0">
                <a:solidFill>
                  <a:srgbClr val="211812"/>
                </a:solidFill>
                <a:latin typeface="Arial Narrow"/>
                <a:cs typeface="Arial Narrow"/>
              </a:rPr>
              <a:t>of</a:t>
            </a:r>
            <a:r>
              <a:rPr dirty="0" sz="3200" spc="125" b="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254" b="0">
                <a:solidFill>
                  <a:srgbClr val="211812"/>
                </a:solidFill>
                <a:latin typeface="Arial Narrow"/>
                <a:cs typeface="Arial Narrow"/>
              </a:rPr>
              <a:t>the</a:t>
            </a:r>
            <a:r>
              <a:rPr dirty="0" sz="3200" spc="125" b="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235" b="0">
                <a:solidFill>
                  <a:srgbClr val="211812"/>
                </a:solidFill>
                <a:latin typeface="Arial Narrow"/>
                <a:cs typeface="Arial Narrow"/>
              </a:rPr>
              <a:t>Committee's</a:t>
            </a:r>
            <a:r>
              <a:rPr dirty="0" sz="3200" spc="125" b="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210" b="0">
                <a:solidFill>
                  <a:srgbClr val="211812"/>
                </a:solidFill>
                <a:latin typeface="Arial Narrow"/>
                <a:cs typeface="Arial Narrow"/>
              </a:rPr>
              <a:t>findings</a:t>
            </a:r>
            <a:r>
              <a:rPr dirty="0" sz="3200" spc="125" b="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310" b="0">
                <a:solidFill>
                  <a:srgbClr val="211812"/>
                </a:solidFill>
                <a:latin typeface="Arial Narrow"/>
                <a:cs typeface="Arial Narrow"/>
              </a:rPr>
              <a:t>to</a:t>
            </a:r>
            <a:r>
              <a:rPr dirty="0" sz="3200" spc="125" b="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254" b="0">
                <a:solidFill>
                  <a:srgbClr val="211812"/>
                </a:solidFill>
                <a:latin typeface="Arial Narrow"/>
                <a:cs typeface="Arial Narrow"/>
              </a:rPr>
              <a:t>the</a:t>
            </a:r>
            <a:r>
              <a:rPr dirty="0" sz="3200" spc="125" b="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245" b="0">
                <a:solidFill>
                  <a:srgbClr val="211812"/>
                </a:solidFill>
                <a:latin typeface="Arial Narrow"/>
                <a:cs typeface="Arial Narrow"/>
              </a:rPr>
              <a:t>Dean</a:t>
            </a:r>
            <a:endParaRPr sz="3200">
              <a:latin typeface="Arial Narrow"/>
              <a:cs typeface="Arial Narrow"/>
            </a:endParaRPr>
          </a:p>
          <a:p>
            <a:pPr marL="6467475">
              <a:lnSpc>
                <a:spcPct val="100000"/>
              </a:lnSpc>
              <a:spcBef>
                <a:spcPts val="55"/>
              </a:spcBef>
            </a:pPr>
            <a:endParaRPr sz="3800">
              <a:latin typeface="Times New Roman"/>
              <a:cs typeface="Times New Roman"/>
            </a:endParaRPr>
          </a:p>
          <a:p>
            <a:pPr marL="6480175" marR="5080">
              <a:lnSpc>
                <a:spcPct val="115199"/>
              </a:lnSpc>
            </a:pPr>
            <a:r>
              <a:rPr dirty="0" sz="3200" spc="80" b="0">
                <a:solidFill>
                  <a:srgbClr val="211812"/>
                </a:solidFill>
                <a:latin typeface="Arial Narrow"/>
                <a:cs typeface="Arial Narrow"/>
              </a:rPr>
              <a:t>The </a:t>
            </a:r>
            <a:r>
              <a:rPr dirty="0" sz="3200" spc="245" b="0">
                <a:solidFill>
                  <a:srgbClr val="211812"/>
                </a:solidFill>
                <a:latin typeface="Arial Narrow"/>
                <a:cs typeface="Arial Narrow"/>
              </a:rPr>
              <a:t>Dean </a:t>
            </a:r>
            <a:r>
              <a:rPr dirty="0" sz="3200" spc="215" b="0">
                <a:solidFill>
                  <a:srgbClr val="211812"/>
                </a:solidFill>
                <a:latin typeface="Arial Narrow"/>
                <a:cs typeface="Arial Narrow"/>
              </a:rPr>
              <a:t>may </a:t>
            </a:r>
            <a:r>
              <a:rPr dirty="0" sz="3200" spc="229" b="0">
                <a:solidFill>
                  <a:srgbClr val="211812"/>
                </a:solidFill>
                <a:latin typeface="Arial Narrow"/>
                <a:cs typeface="Arial Narrow"/>
              </a:rPr>
              <a:t>then </a:t>
            </a:r>
            <a:r>
              <a:rPr dirty="0" sz="3200" spc="225" b="0">
                <a:solidFill>
                  <a:srgbClr val="211812"/>
                </a:solidFill>
                <a:latin typeface="Arial Narrow"/>
                <a:cs typeface="Arial Narrow"/>
              </a:rPr>
              <a:t>choose </a:t>
            </a:r>
            <a:r>
              <a:rPr dirty="0" sz="3200" spc="310" b="0">
                <a:solidFill>
                  <a:srgbClr val="211812"/>
                </a:solidFill>
                <a:latin typeface="Arial Narrow"/>
                <a:cs typeface="Arial Narrow"/>
              </a:rPr>
              <a:t>to</a:t>
            </a:r>
            <a:r>
              <a:rPr dirty="0" sz="3200" spc="-420" b="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225" b="0">
                <a:solidFill>
                  <a:srgbClr val="211812"/>
                </a:solidFill>
                <a:latin typeface="Arial Narrow"/>
                <a:cs typeface="Arial Narrow"/>
              </a:rPr>
              <a:t>re-submit </a:t>
            </a:r>
            <a:r>
              <a:rPr dirty="0" sz="3200" spc="254" b="0">
                <a:solidFill>
                  <a:srgbClr val="211812"/>
                </a:solidFill>
                <a:latin typeface="Arial Narrow"/>
                <a:cs typeface="Arial Narrow"/>
              </a:rPr>
              <a:t>the </a:t>
            </a:r>
            <a:r>
              <a:rPr dirty="0" sz="3200" spc="235" b="0">
                <a:solidFill>
                  <a:srgbClr val="211812"/>
                </a:solidFill>
                <a:latin typeface="Arial Narrow"/>
                <a:cs typeface="Arial Narrow"/>
              </a:rPr>
              <a:t>evidence  </a:t>
            </a:r>
            <a:r>
              <a:rPr dirty="0" sz="3200" spc="254" b="0">
                <a:solidFill>
                  <a:srgbClr val="211812"/>
                </a:solidFill>
                <a:latin typeface="Arial Narrow"/>
                <a:cs typeface="Arial Narrow"/>
              </a:rPr>
              <a:t>for the </a:t>
            </a:r>
            <a:r>
              <a:rPr dirty="0" sz="3200" spc="225" b="0">
                <a:solidFill>
                  <a:srgbClr val="211812"/>
                </a:solidFill>
                <a:latin typeface="Arial Narrow"/>
                <a:cs typeface="Arial Narrow"/>
              </a:rPr>
              <a:t>committee's </a:t>
            </a:r>
            <a:r>
              <a:rPr dirty="0" sz="3200" spc="185" b="0">
                <a:solidFill>
                  <a:srgbClr val="211812"/>
                </a:solidFill>
                <a:latin typeface="Arial Narrow"/>
                <a:cs typeface="Arial Narrow"/>
              </a:rPr>
              <a:t>review, overturn </a:t>
            </a:r>
            <a:r>
              <a:rPr dirty="0" sz="3200" spc="254" b="0">
                <a:solidFill>
                  <a:srgbClr val="211812"/>
                </a:solidFill>
                <a:latin typeface="Arial Narrow"/>
                <a:cs typeface="Arial Narrow"/>
              </a:rPr>
              <a:t>the  </a:t>
            </a:r>
            <a:r>
              <a:rPr dirty="0" sz="3200" spc="260" b="0">
                <a:solidFill>
                  <a:srgbClr val="211812"/>
                </a:solidFill>
                <a:latin typeface="Arial Narrow"/>
                <a:cs typeface="Arial Narrow"/>
              </a:rPr>
              <a:t>recommendation </a:t>
            </a:r>
            <a:r>
              <a:rPr dirty="0" sz="3200" spc="254" b="0">
                <a:solidFill>
                  <a:srgbClr val="211812"/>
                </a:solidFill>
                <a:latin typeface="Arial Narrow"/>
                <a:cs typeface="Arial Narrow"/>
              </a:rPr>
              <a:t>for </a:t>
            </a:r>
            <a:r>
              <a:rPr dirty="0" sz="3200" spc="215" b="0">
                <a:solidFill>
                  <a:srgbClr val="211812"/>
                </a:solidFill>
                <a:latin typeface="Arial Narrow"/>
                <a:cs typeface="Arial Narrow"/>
              </a:rPr>
              <a:t>review </a:t>
            </a:r>
            <a:r>
              <a:rPr dirty="0" sz="3200" spc="204" b="0">
                <a:solidFill>
                  <a:srgbClr val="211812"/>
                </a:solidFill>
                <a:latin typeface="Arial Narrow"/>
                <a:cs typeface="Arial Narrow"/>
              </a:rPr>
              <a:t>or </a:t>
            </a:r>
            <a:r>
              <a:rPr dirty="0" sz="3200" spc="245" b="0">
                <a:solidFill>
                  <a:srgbClr val="211812"/>
                </a:solidFill>
                <a:latin typeface="Arial Narrow"/>
                <a:cs typeface="Arial Narrow"/>
              </a:rPr>
              <a:t>recovaction </a:t>
            </a:r>
            <a:r>
              <a:rPr dirty="0" sz="3200" spc="325" b="0">
                <a:solidFill>
                  <a:srgbClr val="211812"/>
                </a:solidFill>
                <a:latin typeface="Arial Narrow"/>
                <a:cs typeface="Arial Narrow"/>
              </a:rPr>
              <a:t>of </a:t>
            </a:r>
            <a:r>
              <a:rPr dirty="0" sz="3200" spc="220" b="0">
                <a:solidFill>
                  <a:srgbClr val="211812"/>
                </a:solidFill>
                <a:latin typeface="Arial Narrow"/>
                <a:cs typeface="Arial Narrow"/>
              </a:rPr>
              <a:t>tenure  </a:t>
            </a:r>
            <a:r>
              <a:rPr dirty="0" sz="3200" spc="160" b="0">
                <a:solidFill>
                  <a:srgbClr val="211812"/>
                </a:solidFill>
                <a:latin typeface="Arial Narrow"/>
                <a:cs typeface="Arial Narrow"/>
              </a:rPr>
              <a:t>status, </a:t>
            </a:r>
            <a:r>
              <a:rPr dirty="0" sz="3200" spc="204" b="0">
                <a:solidFill>
                  <a:srgbClr val="211812"/>
                </a:solidFill>
                <a:latin typeface="Arial Narrow"/>
                <a:cs typeface="Arial Narrow"/>
              </a:rPr>
              <a:t>or </a:t>
            </a:r>
            <a:r>
              <a:rPr dirty="0" sz="3200" spc="245" b="0">
                <a:solidFill>
                  <a:srgbClr val="211812"/>
                </a:solidFill>
                <a:latin typeface="Arial Narrow"/>
                <a:cs typeface="Arial Narrow"/>
              </a:rPr>
              <a:t>uphold </a:t>
            </a:r>
            <a:r>
              <a:rPr dirty="0" sz="3200" spc="254" b="0">
                <a:solidFill>
                  <a:srgbClr val="211812"/>
                </a:solidFill>
                <a:latin typeface="Arial Narrow"/>
                <a:cs typeface="Arial Narrow"/>
              </a:rPr>
              <a:t>the </a:t>
            </a:r>
            <a:r>
              <a:rPr dirty="0" sz="3200" spc="225" b="0">
                <a:solidFill>
                  <a:srgbClr val="211812"/>
                </a:solidFill>
                <a:latin typeface="Arial Narrow"/>
                <a:cs typeface="Arial Narrow"/>
              </a:rPr>
              <a:t>opinion </a:t>
            </a:r>
            <a:r>
              <a:rPr dirty="0" sz="3200" spc="325" b="0">
                <a:solidFill>
                  <a:srgbClr val="211812"/>
                </a:solidFill>
                <a:latin typeface="Arial Narrow"/>
                <a:cs typeface="Arial Narrow"/>
              </a:rPr>
              <a:t>of </a:t>
            </a:r>
            <a:r>
              <a:rPr dirty="0" sz="3200" spc="254" b="0">
                <a:solidFill>
                  <a:srgbClr val="211812"/>
                </a:solidFill>
                <a:latin typeface="Arial Narrow"/>
                <a:cs typeface="Arial Narrow"/>
              </a:rPr>
              <a:t>the </a:t>
            </a:r>
            <a:r>
              <a:rPr dirty="0" sz="3200" spc="135" b="0">
                <a:solidFill>
                  <a:srgbClr val="211812"/>
                </a:solidFill>
                <a:latin typeface="Arial Narrow"/>
                <a:cs typeface="Arial Narrow"/>
              </a:rPr>
              <a:t>Tenure </a:t>
            </a:r>
            <a:r>
              <a:rPr dirty="0" sz="3200" spc="165" b="0">
                <a:solidFill>
                  <a:srgbClr val="211812"/>
                </a:solidFill>
                <a:latin typeface="Arial Narrow"/>
                <a:cs typeface="Arial Narrow"/>
              </a:rPr>
              <a:t>Review  </a:t>
            </a:r>
            <a:r>
              <a:rPr dirty="0" sz="3200" spc="270" b="0">
                <a:solidFill>
                  <a:srgbClr val="211812"/>
                </a:solidFill>
                <a:latin typeface="Arial Narrow"/>
                <a:cs typeface="Arial Narrow"/>
              </a:rPr>
              <a:t>Committee.</a:t>
            </a:r>
            <a:endParaRPr sz="32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4796" y="788352"/>
            <a:ext cx="6515099" cy="87058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396355">
              <a:lnSpc>
                <a:spcPct val="100000"/>
              </a:lnSpc>
            </a:pPr>
            <a:r>
              <a:rPr dirty="0" spc="-15"/>
              <a:t>Overview </a:t>
            </a:r>
            <a:r>
              <a:rPr dirty="0" spc="5"/>
              <a:t>of</a:t>
            </a:r>
            <a:r>
              <a:rPr dirty="0" spc="-950"/>
              <a:t> </a:t>
            </a:r>
            <a:r>
              <a:rPr dirty="0" spc="75"/>
              <a:t>Process</a:t>
            </a:r>
          </a:p>
        </p:txBody>
      </p:sp>
      <p:sp>
        <p:nvSpPr>
          <p:cNvPr id="3" name="object 3"/>
          <p:cNvSpPr/>
          <p:nvPr/>
        </p:nvSpPr>
        <p:spPr>
          <a:xfrm>
            <a:off x="844796" y="788353"/>
            <a:ext cx="6343649" cy="8705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718711" y="2304987"/>
            <a:ext cx="9769475" cy="76574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600" spc="240" b="1">
                <a:solidFill>
                  <a:srgbClr val="BD6129"/>
                </a:solidFill>
                <a:latin typeface="Calibri"/>
                <a:cs typeface="Calibri"/>
              </a:rPr>
              <a:t>Faculty </a:t>
            </a:r>
            <a:r>
              <a:rPr dirty="0" sz="4600" spc="175" b="1">
                <a:solidFill>
                  <a:srgbClr val="BD6129"/>
                </a:solidFill>
                <a:latin typeface="Calibri"/>
                <a:cs typeface="Calibri"/>
              </a:rPr>
              <a:t>Rebuttal</a:t>
            </a:r>
            <a:r>
              <a:rPr dirty="0" sz="4600" spc="-70" b="1">
                <a:solidFill>
                  <a:srgbClr val="BD6129"/>
                </a:solidFill>
                <a:latin typeface="Calibri"/>
                <a:cs typeface="Calibri"/>
              </a:rPr>
              <a:t> </a:t>
            </a:r>
            <a:r>
              <a:rPr dirty="0" sz="4600" spc="80" b="1">
                <a:solidFill>
                  <a:srgbClr val="BD6129"/>
                </a:solidFill>
                <a:latin typeface="Calibri"/>
                <a:cs typeface="Calibri"/>
              </a:rPr>
              <a:t>(cont'd)</a:t>
            </a:r>
            <a:endParaRPr sz="4600">
              <a:latin typeface="Calibri"/>
              <a:cs typeface="Calibri"/>
            </a:endParaRPr>
          </a:p>
          <a:p>
            <a:pPr marL="12700" marR="78740">
              <a:lnSpc>
                <a:spcPct val="115199"/>
              </a:lnSpc>
              <a:spcBef>
                <a:spcPts val="1415"/>
              </a:spcBef>
            </a:pPr>
            <a:r>
              <a:rPr dirty="0" sz="3200" spc="80">
                <a:solidFill>
                  <a:srgbClr val="211812"/>
                </a:solidFill>
                <a:latin typeface="Arial Narrow"/>
                <a:cs typeface="Arial Narrow"/>
              </a:rPr>
              <a:t>The </a:t>
            </a:r>
            <a:r>
              <a:rPr dirty="0" sz="3200" spc="165">
                <a:solidFill>
                  <a:srgbClr val="211812"/>
                </a:solidFill>
                <a:latin typeface="Arial Narrow"/>
                <a:cs typeface="Arial Narrow"/>
              </a:rPr>
              <a:t>Dean's </a:t>
            </a:r>
            <a:r>
              <a:rPr dirty="0" sz="3200" spc="260">
                <a:solidFill>
                  <a:srgbClr val="211812"/>
                </a:solidFill>
                <a:latin typeface="Arial Narrow"/>
                <a:cs typeface="Arial Narrow"/>
              </a:rPr>
              <a:t>recommendation </a:t>
            </a:r>
            <a:r>
              <a:rPr dirty="0" sz="3200" spc="200">
                <a:solidFill>
                  <a:srgbClr val="211812"/>
                </a:solidFill>
                <a:latin typeface="Arial Narrow"/>
                <a:cs typeface="Arial Narrow"/>
              </a:rPr>
              <a:t>will </a:t>
            </a:r>
            <a:r>
              <a:rPr dirty="0" sz="3200" spc="320">
                <a:solidFill>
                  <a:srgbClr val="211812"/>
                </a:solidFill>
                <a:latin typeface="Arial Narrow"/>
                <a:cs typeface="Arial Narrow"/>
              </a:rPr>
              <a:t>be </a:t>
            </a:r>
            <a:r>
              <a:rPr dirty="0" sz="3200" spc="240">
                <a:solidFill>
                  <a:srgbClr val="211812"/>
                </a:solidFill>
                <a:latin typeface="Arial Narrow"/>
                <a:cs typeface="Arial Narrow"/>
              </a:rPr>
              <a:t>submitted </a:t>
            </a:r>
            <a:r>
              <a:rPr dirty="0" sz="3200" spc="310">
                <a:solidFill>
                  <a:srgbClr val="211812"/>
                </a:solidFill>
                <a:latin typeface="Arial Narrow"/>
                <a:cs typeface="Arial Narrow"/>
              </a:rPr>
              <a:t>to </a:t>
            </a:r>
            <a:r>
              <a:rPr dirty="0" sz="3200" spc="254">
                <a:solidFill>
                  <a:srgbClr val="211812"/>
                </a:solidFill>
                <a:latin typeface="Arial Narrow"/>
                <a:cs typeface="Arial Narrow"/>
              </a:rPr>
              <a:t>the  </a:t>
            </a:r>
            <a:r>
              <a:rPr dirty="0" sz="3200" spc="140">
                <a:solidFill>
                  <a:srgbClr val="211812"/>
                </a:solidFill>
                <a:latin typeface="Arial Narrow"/>
                <a:cs typeface="Arial Narrow"/>
              </a:rPr>
              <a:t>Provost </a:t>
            </a:r>
            <a:r>
              <a:rPr dirty="0" sz="3200" spc="204">
                <a:solidFill>
                  <a:srgbClr val="211812"/>
                </a:solidFill>
                <a:latin typeface="Arial Narrow"/>
                <a:cs typeface="Arial Narrow"/>
              </a:rPr>
              <a:t>or </a:t>
            </a:r>
            <a:r>
              <a:rPr dirty="0" sz="3200" spc="155">
                <a:solidFill>
                  <a:srgbClr val="211812"/>
                </a:solidFill>
                <a:latin typeface="Arial Narrow"/>
                <a:cs typeface="Arial Narrow"/>
              </a:rPr>
              <a:t>in </a:t>
            </a:r>
            <a:r>
              <a:rPr dirty="0" sz="3200" spc="254">
                <a:solidFill>
                  <a:srgbClr val="211812"/>
                </a:solidFill>
                <a:latin typeface="Arial Narrow"/>
                <a:cs typeface="Arial Narrow"/>
              </a:rPr>
              <a:t>the </a:t>
            </a:r>
            <a:r>
              <a:rPr dirty="0" sz="3200" spc="240">
                <a:solidFill>
                  <a:srgbClr val="211812"/>
                </a:solidFill>
                <a:latin typeface="Arial Narrow"/>
                <a:cs typeface="Arial Narrow"/>
              </a:rPr>
              <a:t>case </a:t>
            </a:r>
            <a:r>
              <a:rPr dirty="0" sz="3200" spc="325">
                <a:solidFill>
                  <a:srgbClr val="211812"/>
                </a:solidFill>
                <a:latin typeface="Arial Narrow"/>
                <a:cs typeface="Arial Narrow"/>
              </a:rPr>
              <a:t>of </a:t>
            </a:r>
            <a:r>
              <a:rPr dirty="0" sz="3200" spc="215">
                <a:solidFill>
                  <a:srgbClr val="211812"/>
                </a:solidFill>
                <a:latin typeface="Arial Narrow"/>
                <a:cs typeface="Arial Narrow"/>
              </a:rPr>
              <a:t>revocation, </a:t>
            </a:r>
            <a:r>
              <a:rPr dirty="0" sz="3200" spc="310">
                <a:solidFill>
                  <a:srgbClr val="211812"/>
                </a:solidFill>
                <a:latin typeface="Arial Narrow"/>
                <a:cs typeface="Arial Narrow"/>
              </a:rPr>
              <a:t>to </a:t>
            </a:r>
            <a:r>
              <a:rPr dirty="0" sz="3200" spc="254">
                <a:solidFill>
                  <a:srgbClr val="211812"/>
                </a:solidFill>
                <a:latin typeface="Arial Narrow"/>
                <a:cs typeface="Arial Narrow"/>
              </a:rPr>
              <a:t>the </a:t>
            </a:r>
            <a:r>
              <a:rPr dirty="0" sz="3200" spc="135">
                <a:solidFill>
                  <a:srgbClr val="211812"/>
                </a:solidFill>
                <a:latin typeface="Arial Narrow"/>
                <a:cs typeface="Arial Narrow"/>
              </a:rPr>
              <a:t>University  </a:t>
            </a:r>
            <a:r>
              <a:rPr dirty="0" sz="3200" spc="200">
                <a:solidFill>
                  <a:srgbClr val="211812"/>
                </a:solidFill>
                <a:latin typeface="Arial Narrow"/>
                <a:cs typeface="Arial Narrow"/>
              </a:rPr>
              <a:t>Promotion </a:t>
            </a:r>
            <a:r>
              <a:rPr dirty="0" sz="3200" spc="295">
                <a:solidFill>
                  <a:srgbClr val="211812"/>
                </a:solidFill>
                <a:latin typeface="Arial Narrow"/>
                <a:cs typeface="Arial Narrow"/>
              </a:rPr>
              <a:t>and </a:t>
            </a:r>
            <a:r>
              <a:rPr dirty="0" sz="3200" spc="135">
                <a:solidFill>
                  <a:srgbClr val="211812"/>
                </a:solidFill>
                <a:latin typeface="Arial Narrow"/>
                <a:cs typeface="Arial Narrow"/>
              </a:rPr>
              <a:t>Tenure </a:t>
            </a:r>
            <a:r>
              <a:rPr dirty="0" sz="3200" spc="260">
                <a:solidFill>
                  <a:srgbClr val="211812"/>
                </a:solidFill>
                <a:latin typeface="Arial Narrow"/>
                <a:cs typeface="Arial Narrow"/>
              </a:rPr>
              <a:t>Committee, </a:t>
            </a:r>
            <a:r>
              <a:rPr dirty="0" sz="3200" spc="229">
                <a:solidFill>
                  <a:srgbClr val="211812"/>
                </a:solidFill>
                <a:latin typeface="Arial Narrow"/>
                <a:cs typeface="Arial Narrow"/>
              </a:rPr>
              <a:t>then </a:t>
            </a:r>
            <a:r>
              <a:rPr dirty="0" sz="3200" spc="310">
                <a:solidFill>
                  <a:srgbClr val="211812"/>
                </a:solidFill>
                <a:latin typeface="Arial Narrow"/>
                <a:cs typeface="Arial Narrow"/>
              </a:rPr>
              <a:t>to </a:t>
            </a:r>
            <a:r>
              <a:rPr dirty="0" sz="3200" spc="254">
                <a:solidFill>
                  <a:srgbClr val="211812"/>
                </a:solidFill>
                <a:latin typeface="Arial Narrow"/>
                <a:cs typeface="Arial Narrow"/>
              </a:rPr>
              <a:t>the </a:t>
            </a:r>
            <a:r>
              <a:rPr dirty="0" sz="3200" spc="120">
                <a:solidFill>
                  <a:srgbClr val="211812"/>
                </a:solidFill>
                <a:latin typeface="Arial Narrow"/>
                <a:cs typeface="Arial Narrow"/>
              </a:rPr>
              <a:t>Provost,  </a:t>
            </a:r>
            <a:r>
              <a:rPr dirty="0" sz="3200" spc="295">
                <a:solidFill>
                  <a:srgbClr val="211812"/>
                </a:solidFill>
                <a:latin typeface="Arial Narrow"/>
                <a:cs typeface="Arial Narrow"/>
              </a:rPr>
              <a:t>and</a:t>
            </a:r>
            <a:r>
              <a:rPr dirty="0" sz="3200" spc="13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229">
                <a:solidFill>
                  <a:srgbClr val="211812"/>
                </a:solidFill>
                <a:latin typeface="Arial Narrow"/>
                <a:cs typeface="Arial Narrow"/>
              </a:rPr>
              <a:t>then</a:t>
            </a:r>
            <a:r>
              <a:rPr dirty="0" sz="3200" spc="13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310">
                <a:solidFill>
                  <a:srgbClr val="211812"/>
                </a:solidFill>
                <a:latin typeface="Arial Narrow"/>
                <a:cs typeface="Arial Narrow"/>
              </a:rPr>
              <a:t>to</a:t>
            </a:r>
            <a:r>
              <a:rPr dirty="0" sz="3200" spc="13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254">
                <a:solidFill>
                  <a:srgbClr val="211812"/>
                </a:solidFill>
                <a:latin typeface="Arial Narrow"/>
                <a:cs typeface="Arial Narrow"/>
              </a:rPr>
              <a:t>the</a:t>
            </a:r>
            <a:r>
              <a:rPr dirty="0" sz="3200" spc="13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175">
                <a:solidFill>
                  <a:srgbClr val="211812"/>
                </a:solidFill>
                <a:latin typeface="Arial Narrow"/>
                <a:cs typeface="Arial Narrow"/>
              </a:rPr>
              <a:t>President</a:t>
            </a:r>
            <a:r>
              <a:rPr dirty="0" sz="3200" spc="13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290">
                <a:solidFill>
                  <a:srgbClr val="211812"/>
                </a:solidFill>
                <a:latin typeface="Arial Narrow"/>
                <a:cs typeface="Arial Narrow"/>
              </a:rPr>
              <a:t>who</a:t>
            </a:r>
            <a:r>
              <a:rPr dirty="0" sz="3200" spc="13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215">
                <a:solidFill>
                  <a:srgbClr val="211812"/>
                </a:solidFill>
                <a:latin typeface="Arial Narrow"/>
                <a:cs typeface="Arial Narrow"/>
              </a:rPr>
              <a:t>may</a:t>
            </a:r>
            <a:r>
              <a:rPr dirty="0" sz="3200" spc="13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335">
                <a:solidFill>
                  <a:srgbClr val="211812"/>
                </a:solidFill>
                <a:latin typeface="Arial Narrow"/>
                <a:cs typeface="Arial Narrow"/>
              </a:rPr>
              <a:t>accept</a:t>
            </a:r>
            <a:r>
              <a:rPr dirty="0" sz="3200" spc="13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204">
                <a:solidFill>
                  <a:srgbClr val="211812"/>
                </a:solidFill>
                <a:latin typeface="Arial Narrow"/>
                <a:cs typeface="Arial Narrow"/>
              </a:rPr>
              <a:t>or</a:t>
            </a:r>
            <a:r>
              <a:rPr dirty="0" sz="3200" spc="13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250">
                <a:solidFill>
                  <a:srgbClr val="211812"/>
                </a:solidFill>
                <a:latin typeface="Arial Narrow"/>
                <a:cs typeface="Arial Narrow"/>
              </a:rPr>
              <a:t>reject</a:t>
            </a:r>
            <a:r>
              <a:rPr dirty="0" sz="3200" spc="13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254">
                <a:solidFill>
                  <a:srgbClr val="211812"/>
                </a:solidFill>
                <a:latin typeface="Arial Narrow"/>
                <a:cs typeface="Arial Narrow"/>
              </a:rPr>
              <a:t>the  </a:t>
            </a:r>
            <a:r>
              <a:rPr dirty="0" sz="3200" spc="240">
                <a:solidFill>
                  <a:srgbClr val="211812"/>
                </a:solidFill>
                <a:latin typeface="Arial Narrow"/>
                <a:cs typeface="Arial Narrow"/>
              </a:rPr>
              <a:t>recommendtion.</a:t>
            </a:r>
            <a:endParaRPr sz="32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800">
              <a:latin typeface="Times New Roman"/>
              <a:cs typeface="Times New Roman"/>
            </a:endParaRPr>
          </a:p>
          <a:p>
            <a:pPr marL="12700" marR="822960">
              <a:lnSpc>
                <a:spcPct val="115199"/>
              </a:lnSpc>
            </a:pPr>
            <a:r>
              <a:rPr dirty="0" sz="3200" spc="70">
                <a:solidFill>
                  <a:srgbClr val="211812"/>
                </a:solidFill>
                <a:latin typeface="Arial Narrow"/>
                <a:cs typeface="Arial Narrow"/>
              </a:rPr>
              <a:t>In </a:t>
            </a:r>
            <a:r>
              <a:rPr dirty="0" sz="3200" spc="254">
                <a:solidFill>
                  <a:srgbClr val="211812"/>
                </a:solidFill>
                <a:latin typeface="Arial Narrow"/>
                <a:cs typeface="Arial Narrow"/>
              </a:rPr>
              <a:t>the </a:t>
            </a:r>
            <a:r>
              <a:rPr dirty="0" sz="3200" spc="240">
                <a:solidFill>
                  <a:srgbClr val="211812"/>
                </a:solidFill>
                <a:latin typeface="Arial Narrow"/>
                <a:cs typeface="Arial Narrow"/>
              </a:rPr>
              <a:t>case </a:t>
            </a:r>
            <a:r>
              <a:rPr dirty="0" sz="3200" spc="325">
                <a:solidFill>
                  <a:srgbClr val="211812"/>
                </a:solidFill>
                <a:latin typeface="Arial Narrow"/>
                <a:cs typeface="Arial Narrow"/>
              </a:rPr>
              <a:t>of </a:t>
            </a:r>
            <a:r>
              <a:rPr dirty="0" sz="3200" spc="360">
                <a:solidFill>
                  <a:srgbClr val="211812"/>
                </a:solidFill>
                <a:latin typeface="Arial Narrow"/>
                <a:cs typeface="Arial Narrow"/>
              </a:rPr>
              <a:t>a </a:t>
            </a:r>
            <a:r>
              <a:rPr dirty="0" sz="3200" spc="235">
                <a:solidFill>
                  <a:srgbClr val="211812"/>
                </a:solidFill>
                <a:latin typeface="Arial Narrow"/>
                <a:cs typeface="Arial Narrow"/>
              </a:rPr>
              <a:t>revocation </a:t>
            </a:r>
            <a:r>
              <a:rPr dirty="0" sz="3200" spc="325">
                <a:solidFill>
                  <a:srgbClr val="211812"/>
                </a:solidFill>
                <a:latin typeface="Arial Narrow"/>
                <a:cs typeface="Arial Narrow"/>
              </a:rPr>
              <a:t>of </a:t>
            </a:r>
            <a:r>
              <a:rPr dirty="0" sz="3200" spc="190">
                <a:solidFill>
                  <a:srgbClr val="211812"/>
                </a:solidFill>
                <a:latin typeface="Arial Narrow"/>
                <a:cs typeface="Arial Narrow"/>
              </a:rPr>
              <a:t>tenure, </a:t>
            </a:r>
            <a:r>
              <a:rPr dirty="0" sz="3200" spc="254">
                <a:solidFill>
                  <a:srgbClr val="211812"/>
                </a:solidFill>
                <a:latin typeface="Arial Narrow"/>
                <a:cs typeface="Arial Narrow"/>
              </a:rPr>
              <a:t>the </a:t>
            </a:r>
            <a:r>
              <a:rPr dirty="0" sz="3200" spc="245">
                <a:solidFill>
                  <a:srgbClr val="211812"/>
                </a:solidFill>
                <a:latin typeface="Arial Narrow"/>
                <a:cs typeface="Arial Narrow"/>
              </a:rPr>
              <a:t>faculty  </a:t>
            </a:r>
            <a:r>
              <a:rPr dirty="0" sz="3200" spc="254">
                <a:solidFill>
                  <a:srgbClr val="211812"/>
                </a:solidFill>
                <a:latin typeface="Arial Narrow"/>
                <a:cs typeface="Arial Narrow"/>
              </a:rPr>
              <a:t>member</a:t>
            </a:r>
            <a:r>
              <a:rPr dirty="0" sz="3200" spc="125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290">
                <a:solidFill>
                  <a:srgbClr val="211812"/>
                </a:solidFill>
                <a:latin typeface="Arial Narrow"/>
                <a:cs typeface="Arial Narrow"/>
              </a:rPr>
              <a:t>can</a:t>
            </a:r>
            <a:r>
              <a:rPr dirty="0" sz="3200" spc="125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305">
                <a:solidFill>
                  <a:srgbClr val="211812"/>
                </a:solidFill>
                <a:latin typeface="Arial Narrow"/>
                <a:cs typeface="Arial Narrow"/>
              </a:rPr>
              <a:t>appeal</a:t>
            </a:r>
            <a:r>
              <a:rPr dirty="0" sz="3200" spc="125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310">
                <a:solidFill>
                  <a:srgbClr val="211812"/>
                </a:solidFill>
                <a:latin typeface="Arial Narrow"/>
                <a:cs typeface="Arial Narrow"/>
              </a:rPr>
              <a:t>to</a:t>
            </a:r>
            <a:r>
              <a:rPr dirty="0" sz="3200" spc="125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254">
                <a:solidFill>
                  <a:srgbClr val="211812"/>
                </a:solidFill>
                <a:latin typeface="Arial Narrow"/>
                <a:cs typeface="Arial Narrow"/>
              </a:rPr>
              <a:t>the</a:t>
            </a:r>
            <a:r>
              <a:rPr dirty="0" sz="3200" spc="125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220">
                <a:solidFill>
                  <a:srgbClr val="211812"/>
                </a:solidFill>
                <a:latin typeface="Arial Narrow"/>
                <a:cs typeface="Arial Narrow"/>
              </a:rPr>
              <a:t>Board</a:t>
            </a:r>
            <a:r>
              <a:rPr dirty="0" sz="3200" spc="125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325">
                <a:solidFill>
                  <a:srgbClr val="211812"/>
                </a:solidFill>
                <a:latin typeface="Arial Narrow"/>
                <a:cs typeface="Arial Narrow"/>
              </a:rPr>
              <a:t>of</a:t>
            </a:r>
            <a:r>
              <a:rPr dirty="0" sz="3200" spc="125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110">
                <a:solidFill>
                  <a:srgbClr val="211812"/>
                </a:solidFill>
                <a:latin typeface="Arial Narrow"/>
                <a:cs typeface="Arial Narrow"/>
              </a:rPr>
              <a:t>Trustees</a:t>
            </a:r>
            <a:r>
              <a:rPr dirty="0" sz="3200" spc="125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295">
                <a:solidFill>
                  <a:srgbClr val="211812"/>
                </a:solidFill>
                <a:latin typeface="Arial Narrow"/>
                <a:cs typeface="Arial Narrow"/>
              </a:rPr>
              <a:t>and</a:t>
            </a:r>
            <a:r>
              <a:rPr dirty="0" sz="3200" spc="125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360">
                <a:solidFill>
                  <a:srgbClr val="211812"/>
                </a:solidFill>
                <a:latin typeface="Arial Narrow"/>
                <a:cs typeface="Arial Narrow"/>
              </a:rPr>
              <a:t>a  </a:t>
            </a:r>
            <a:r>
              <a:rPr dirty="0" sz="3200" spc="210">
                <a:solidFill>
                  <a:srgbClr val="211812"/>
                </a:solidFill>
                <a:latin typeface="Arial Narrow"/>
                <a:cs typeface="Arial Narrow"/>
              </a:rPr>
              <a:t>Hearing </a:t>
            </a:r>
            <a:r>
              <a:rPr dirty="0" sz="3200" spc="285">
                <a:solidFill>
                  <a:srgbClr val="211812"/>
                </a:solidFill>
                <a:latin typeface="Arial Narrow"/>
                <a:cs typeface="Arial Narrow"/>
              </a:rPr>
              <a:t>Committee </a:t>
            </a:r>
            <a:r>
              <a:rPr dirty="0" sz="3200" spc="200">
                <a:solidFill>
                  <a:srgbClr val="211812"/>
                </a:solidFill>
                <a:latin typeface="Arial Narrow"/>
                <a:cs typeface="Arial Narrow"/>
              </a:rPr>
              <a:t>will </a:t>
            </a:r>
            <a:r>
              <a:rPr dirty="0" sz="3200" spc="320">
                <a:solidFill>
                  <a:srgbClr val="211812"/>
                </a:solidFill>
                <a:latin typeface="Arial Narrow"/>
                <a:cs typeface="Arial Narrow"/>
              </a:rPr>
              <a:t>be</a:t>
            </a:r>
            <a:r>
              <a:rPr dirty="0" sz="3200" spc="-195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225">
                <a:solidFill>
                  <a:srgbClr val="211812"/>
                </a:solidFill>
                <a:latin typeface="Arial Narrow"/>
                <a:cs typeface="Arial Narrow"/>
              </a:rPr>
              <a:t>convened.</a:t>
            </a:r>
            <a:endParaRPr sz="32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800">
              <a:latin typeface="Times New Roman"/>
              <a:cs typeface="Times New Roman"/>
            </a:endParaRPr>
          </a:p>
          <a:p>
            <a:pPr marL="12700" marR="5080">
              <a:lnSpc>
                <a:spcPct val="115199"/>
              </a:lnSpc>
            </a:pPr>
            <a:r>
              <a:rPr dirty="0" sz="3200" spc="80">
                <a:solidFill>
                  <a:srgbClr val="211812"/>
                </a:solidFill>
                <a:latin typeface="Arial Narrow"/>
                <a:cs typeface="Arial Narrow"/>
              </a:rPr>
              <a:t>The</a:t>
            </a:r>
            <a:r>
              <a:rPr dirty="0" sz="3200" spc="13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270">
                <a:solidFill>
                  <a:srgbClr val="211812"/>
                </a:solidFill>
                <a:latin typeface="Arial Narrow"/>
                <a:cs typeface="Arial Narrow"/>
              </a:rPr>
              <a:t>action</a:t>
            </a:r>
            <a:r>
              <a:rPr dirty="0" sz="3200" spc="13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310">
                <a:solidFill>
                  <a:srgbClr val="211812"/>
                </a:solidFill>
                <a:latin typeface="Arial Narrow"/>
                <a:cs typeface="Arial Narrow"/>
              </a:rPr>
              <a:t>to</a:t>
            </a:r>
            <a:r>
              <a:rPr dirty="0" sz="3200" spc="13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175">
                <a:solidFill>
                  <a:srgbClr val="211812"/>
                </a:solidFill>
                <a:latin typeface="Arial Narrow"/>
                <a:cs typeface="Arial Narrow"/>
              </a:rPr>
              <a:t>revoke</a:t>
            </a:r>
            <a:r>
              <a:rPr dirty="0" sz="3200" spc="13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220">
                <a:solidFill>
                  <a:srgbClr val="211812"/>
                </a:solidFill>
                <a:latin typeface="Arial Narrow"/>
                <a:cs typeface="Arial Narrow"/>
              </a:rPr>
              <a:t>tenure</a:t>
            </a:r>
            <a:r>
              <a:rPr dirty="0" sz="3200" spc="13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60">
                <a:solidFill>
                  <a:srgbClr val="211812"/>
                </a:solidFill>
                <a:latin typeface="Arial Narrow"/>
                <a:cs typeface="Arial Narrow"/>
              </a:rPr>
              <a:t>is</a:t>
            </a:r>
            <a:r>
              <a:rPr dirty="0" sz="3200" spc="13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254">
                <a:solidFill>
                  <a:srgbClr val="211812"/>
                </a:solidFill>
                <a:latin typeface="Arial Narrow"/>
                <a:cs typeface="Arial Narrow"/>
              </a:rPr>
              <a:t>the</a:t>
            </a:r>
            <a:r>
              <a:rPr dirty="0" sz="3200" spc="13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165">
                <a:solidFill>
                  <a:srgbClr val="211812"/>
                </a:solidFill>
                <a:latin typeface="Arial Narrow"/>
                <a:cs typeface="Arial Narrow"/>
              </a:rPr>
              <a:t>sole</a:t>
            </a:r>
            <a:r>
              <a:rPr dirty="0" sz="3200" spc="13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254">
                <a:solidFill>
                  <a:srgbClr val="211812"/>
                </a:solidFill>
                <a:latin typeface="Arial Narrow"/>
                <a:cs typeface="Arial Narrow"/>
              </a:rPr>
              <a:t>perogative</a:t>
            </a:r>
            <a:r>
              <a:rPr dirty="0" sz="3200" spc="13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325">
                <a:solidFill>
                  <a:srgbClr val="211812"/>
                </a:solidFill>
                <a:latin typeface="Arial Narrow"/>
                <a:cs typeface="Arial Narrow"/>
              </a:rPr>
              <a:t>of</a:t>
            </a:r>
            <a:r>
              <a:rPr dirty="0" sz="3200" spc="130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254">
                <a:solidFill>
                  <a:srgbClr val="211812"/>
                </a:solidFill>
                <a:latin typeface="Arial Narrow"/>
                <a:cs typeface="Arial Narrow"/>
              </a:rPr>
              <a:t>the  </a:t>
            </a:r>
            <a:r>
              <a:rPr dirty="0" sz="3200" spc="220">
                <a:solidFill>
                  <a:srgbClr val="211812"/>
                </a:solidFill>
                <a:latin typeface="Arial Narrow"/>
                <a:cs typeface="Arial Narrow"/>
              </a:rPr>
              <a:t>Board </a:t>
            </a:r>
            <a:r>
              <a:rPr dirty="0" sz="3200" spc="325">
                <a:solidFill>
                  <a:srgbClr val="211812"/>
                </a:solidFill>
                <a:latin typeface="Arial Narrow"/>
                <a:cs typeface="Arial Narrow"/>
              </a:rPr>
              <a:t>of </a:t>
            </a:r>
            <a:r>
              <a:rPr dirty="0" sz="3200" spc="110">
                <a:solidFill>
                  <a:srgbClr val="211812"/>
                </a:solidFill>
                <a:latin typeface="Arial Narrow"/>
                <a:cs typeface="Arial Narrow"/>
              </a:rPr>
              <a:t>Trustees </a:t>
            </a:r>
            <a:r>
              <a:rPr dirty="0" sz="3200" spc="225">
                <a:solidFill>
                  <a:srgbClr val="211812"/>
                </a:solidFill>
                <a:latin typeface="Arial Narrow"/>
                <a:cs typeface="Arial Narrow"/>
              </a:rPr>
              <a:t>whose </a:t>
            </a:r>
            <a:r>
              <a:rPr dirty="0" sz="3200" spc="215">
                <a:solidFill>
                  <a:srgbClr val="211812"/>
                </a:solidFill>
                <a:latin typeface="Arial Narrow"/>
                <a:cs typeface="Arial Narrow"/>
              </a:rPr>
              <a:t>decision </a:t>
            </a:r>
            <a:r>
              <a:rPr dirty="0" sz="3200" spc="60">
                <a:solidFill>
                  <a:srgbClr val="211812"/>
                </a:solidFill>
                <a:latin typeface="Arial Narrow"/>
                <a:cs typeface="Arial Narrow"/>
              </a:rPr>
              <a:t>is</a:t>
            </a:r>
            <a:r>
              <a:rPr dirty="0" sz="3200" spc="-335">
                <a:solidFill>
                  <a:srgbClr val="211812"/>
                </a:solidFill>
                <a:latin typeface="Arial Narrow"/>
                <a:cs typeface="Arial Narrow"/>
              </a:rPr>
              <a:t> </a:t>
            </a:r>
            <a:r>
              <a:rPr dirty="0" sz="3200" spc="210">
                <a:solidFill>
                  <a:srgbClr val="211812"/>
                </a:solidFill>
                <a:latin typeface="Arial Narrow"/>
                <a:cs typeface="Arial Narrow"/>
              </a:rPr>
              <a:t>final.</a:t>
            </a:r>
            <a:endParaRPr sz="32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4796" y="788353"/>
            <a:ext cx="6515099" cy="87058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44796" y="788353"/>
            <a:ext cx="6515099" cy="88868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82304" y="760412"/>
            <a:ext cx="377825" cy="520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665" b="1">
                <a:solidFill>
                  <a:srgbClr val="BD6129"/>
                </a:solidFill>
                <a:latin typeface="Calibri"/>
                <a:cs typeface="Calibri"/>
              </a:rPr>
              <a:t>1</a:t>
            </a:r>
            <a:r>
              <a:rPr dirty="0" sz="3200" spc="190" b="1">
                <a:solidFill>
                  <a:srgbClr val="BD6129"/>
                </a:solidFill>
                <a:latin typeface="Calibri"/>
                <a:cs typeface="Calibri"/>
              </a:rPr>
              <a:t>6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788351"/>
            <a:ext cx="6515099" cy="8705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01656" y="4127499"/>
            <a:ext cx="11484610" cy="19050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450" spc="-120">
                <a:solidFill>
                  <a:srgbClr val="FFFFFF"/>
                </a:solidFill>
              </a:rPr>
              <a:t>Post </a:t>
            </a:r>
            <a:r>
              <a:rPr dirty="0" sz="11450" spc="-150">
                <a:solidFill>
                  <a:srgbClr val="FFFFFF"/>
                </a:solidFill>
              </a:rPr>
              <a:t>Tenure</a:t>
            </a:r>
            <a:r>
              <a:rPr dirty="0" sz="11450" spc="-1670">
                <a:solidFill>
                  <a:srgbClr val="FFFFFF"/>
                </a:solidFill>
              </a:rPr>
              <a:t> </a:t>
            </a:r>
            <a:r>
              <a:rPr dirty="0" sz="11450" spc="-170">
                <a:solidFill>
                  <a:srgbClr val="FFFFFF"/>
                </a:solidFill>
              </a:rPr>
              <a:t>Review</a:t>
            </a:r>
            <a:endParaRPr sz="1145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8" y="0"/>
                </a:lnTo>
                <a:lnTo>
                  <a:pt x="18287998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8973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08781" y="934347"/>
            <a:ext cx="3982085" cy="168719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800" spc="-27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dirty="0" sz="9800" spc="-105">
                <a:solidFill>
                  <a:srgbClr val="FFFFFF"/>
                </a:solidFill>
                <a:latin typeface="Cambria"/>
                <a:cs typeface="Cambria"/>
              </a:rPr>
              <a:t>g</a:t>
            </a:r>
            <a:r>
              <a:rPr dirty="0" sz="9800" spc="-68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dirty="0" sz="9800" spc="-415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dirty="0" sz="9800" spc="-595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dirty="0" sz="9800" spc="-515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endParaRPr sz="9800">
              <a:latin typeface="Cambri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788351"/>
            <a:ext cx="5707625" cy="8705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508781" y="3414581"/>
            <a:ext cx="10619740" cy="46450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532255" indent="-1519555">
              <a:lnSpc>
                <a:spcPct val="100000"/>
              </a:lnSpc>
              <a:buAutoNum type="arabicPlain"/>
              <a:tabLst>
                <a:tab pos="1388110" algn="l"/>
                <a:tab pos="1388745" algn="l"/>
              </a:tabLst>
            </a:pPr>
            <a:r>
              <a:rPr dirty="0" sz="5350" spc="45">
                <a:solidFill>
                  <a:srgbClr val="FFFFFF"/>
                </a:solidFill>
                <a:latin typeface="Calibri"/>
                <a:cs typeface="Calibri"/>
              </a:rPr>
              <a:t>Post </a:t>
            </a:r>
            <a:r>
              <a:rPr dirty="0" sz="5350" spc="-25">
                <a:solidFill>
                  <a:srgbClr val="FFFFFF"/>
                </a:solidFill>
                <a:latin typeface="Calibri"/>
                <a:cs typeface="Calibri"/>
              </a:rPr>
              <a:t>Tenure </a:t>
            </a:r>
            <a:r>
              <a:rPr dirty="0" sz="5350" spc="65">
                <a:solidFill>
                  <a:srgbClr val="FFFFFF"/>
                </a:solidFill>
                <a:latin typeface="Calibri"/>
                <a:cs typeface="Calibri"/>
              </a:rPr>
              <a:t>Review</a:t>
            </a:r>
            <a:r>
              <a:rPr dirty="0" sz="5350" spc="6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5350" spc="130">
                <a:solidFill>
                  <a:srgbClr val="FFFFFF"/>
                </a:solidFill>
                <a:latin typeface="Calibri"/>
                <a:cs typeface="Calibri"/>
              </a:rPr>
              <a:t>Background</a:t>
            </a:r>
            <a:endParaRPr sz="5350">
              <a:latin typeface="Calibri"/>
              <a:cs typeface="Calibri"/>
            </a:endParaRPr>
          </a:p>
          <a:p>
            <a:pPr marL="1532255" marR="1292860" indent="-1519555">
              <a:lnSpc>
                <a:spcPct val="115300"/>
              </a:lnSpc>
              <a:spcBef>
                <a:spcPts val="2615"/>
              </a:spcBef>
              <a:buAutoNum type="arabicPlain"/>
              <a:tabLst>
                <a:tab pos="1532255" algn="l"/>
                <a:tab pos="1532890" algn="l"/>
              </a:tabLst>
            </a:pPr>
            <a:r>
              <a:rPr dirty="0" sz="5350" spc="75">
                <a:solidFill>
                  <a:srgbClr val="FFFFFF"/>
                </a:solidFill>
                <a:latin typeface="Calibri"/>
                <a:cs typeface="Calibri"/>
              </a:rPr>
              <a:t>Short </a:t>
            </a:r>
            <a:r>
              <a:rPr dirty="0" sz="5350" spc="85">
                <a:solidFill>
                  <a:srgbClr val="FFFFFF"/>
                </a:solidFill>
                <a:latin typeface="Calibri"/>
                <a:cs typeface="Calibri"/>
              </a:rPr>
              <a:t>Overview </a:t>
            </a:r>
            <a:r>
              <a:rPr dirty="0" sz="5350" spc="15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5350" spc="90">
                <a:solidFill>
                  <a:srgbClr val="FFFFFF"/>
                </a:solidFill>
                <a:latin typeface="Calibri"/>
                <a:cs typeface="Calibri"/>
              </a:rPr>
              <a:t>Process,  </a:t>
            </a:r>
            <a:r>
              <a:rPr dirty="0" sz="5350" spc="-5">
                <a:solidFill>
                  <a:srgbClr val="FFFFFF"/>
                </a:solidFill>
                <a:latin typeface="Calibri"/>
                <a:cs typeface="Calibri"/>
              </a:rPr>
              <a:t>Method, </a:t>
            </a:r>
            <a:r>
              <a:rPr dirty="0" sz="5350" spc="60">
                <a:solidFill>
                  <a:srgbClr val="FFFFFF"/>
                </a:solidFill>
                <a:latin typeface="Calibri"/>
                <a:cs typeface="Calibri"/>
              </a:rPr>
              <a:t>Materials </a:t>
            </a:r>
            <a:r>
              <a:rPr dirty="0" sz="5350" spc="204">
                <a:solidFill>
                  <a:srgbClr val="FFFFFF"/>
                </a:solidFill>
                <a:latin typeface="Calibri"/>
                <a:cs typeface="Calibri"/>
              </a:rPr>
              <a:t>and  </a:t>
            </a:r>
            <a:r>
              <a:rPr dirty="0" sz="5350" spc="114">
                <a:solidFill>
                  <a:srgbClr val="FFFFFF"/>
                </a:solidFill>
                <a:latin typeface="Calibri"/>
                <a:cs typeface="Calibri"/>
              </a:rPr>
              <a:t>Decisions</a:t>
            </a:r>
            <a:endParaRPr sz="5350">
              <a:latin typeface="Calibri"/>
              <a:cs typeface="Calibri"/>
            </a:endParaRPr>
          </a:p>
          <a:p>
            <a:pPr marL="1532255" indent="-1419225">
              <a:lnSpc>
                <a:spcPts val="4965"/>
              </a:lnSpc>
              <a:buAutoNum type="arabicPlain"/>
              <a:tabLst>
                <a:tab pos="1532255" algn="l"/>
                <a:tab pos="1532890" algn="l"/>
              </a:tabLst>
            </a:pPr>
            <a:r>
              <a:rPr dirty="0" sz="5350" spc="90">
                <a:solidFill>
                  <a:srgbClr val="FFFFFF"/>
                </a:solidFill>
                <a:latin typeface="Calibri"/>
                <a:cs typeface="Calibri"/>
              </a:rPr>
              <a:t>Questions </a:t>
            </a:r>
            <a:r>
              <a:rPr dirty="0" sz="5350" spc="204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5350" spc="3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5350" spc="40">
                <a:solidFill>
                  <a:srgbClr val="FFFFFF"/>
                </a:solidFill>
                <a:latin typeface="Calibri"/>
                <a:cs typeface="Calibri"/>
              </a:rPr>
              <a:t>Answers</a:t>
            </a:r>
            <a:endParaRPr sz="53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8" y="0"/>
                </a:lnTo>
                <a:lnTo>
                  <a:pt x="18287998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9D998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5776199" cy="51438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47713" y="882806"/>
            <a:ext cx="9132570" cy="132588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700" spc="-390">
                <a:latin typeface="Cambria"/>
                <a:cs typeface="Cambria"/>
              </a:rPr>
              <a:t>Post </a:t>
            </a:r>
            <a:r>
              <a:rPr dirty="0" sz="8700" spc="-520">
                <a:latin typeface="Cambria"/>
                <a:cs typeface="Cambria"/>
              </a:rPr>
              <a:t>Tenure</a:t>
            </a:r>
            <a:r>
              <a:rPr dirty="0" sz="8700" spc="-500">
                <a:latin typeface="Cambria"/>
                <a:cs typeface="Cambria"/>
              </a:rPr>
              <a:t> </a:t>
            </a:r>
            <a:r>
              <a:rPr dirty="0" sz="8700" spc="-455">
                <a:latin typeface="Cambria"/>
                <a:cs typeface="Cambria"/>
              </a:rPr>
              <a:t>Review</a:t>
            </a:r>
            <a:endParaRPr sz="8700">
              <a:latin typeface="Cambria"/>
              <a:cs typeface="Cambr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51771" y="0"/>
            <a:ext cx="9649452" cy="36837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098938" y="2666956"/>
            <a:ext cx="14368144" cy="57505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600" spc="195" b="1">
                <a:solidFill>
                  <a:srgbClr val="BD6129"/>
                </a:solidFill>
                <a:latin typeface="Calibri"/>
                <a:cs typeface="Calibri"/>
              </a:rPr>
              <a:t>Tenure </a:t>
            </a:r>
            <a:r>
              <a:rPr dirty="0" sz="4600" spc="225" b="1">
                <a:solidFill>
                  <a:srgbClr val="BD6129"/>
                </a:solidFill>
                <a:latin typeface="Calibri"/>
                <a:cs typeface="Calibri"/>
              </a:rPr>
              <a:t>Reinstated </a:t>
            </a:r>
            <a:r>
              <a:rPr dirty="0" sz="4600" spc="280" b="1">
                <a:solidFill>
                  <a:srgbClr val="BD6129"/>
                </a:solidFill>
                <a:latin typeface="Calibri"/>
                <a:cs typeface="Calibri"/>
              </a:rPr>
              <a:t>at </a:t>
            </a:r>
            <a:r>
              <a:rPr dirty="0" sz="4600" spc="220" b="1">
                <a:solidFill>
                  <a:srgbClr val="BD6129"/>
                </a:solidFill>
                <a:latin typeface="Calibri"/>
                <a:cs typeface="Calibri"/>
              </a:rPr>
              <a:t>VU </a:t>
            </a:r>
            <a:r>
              <a:rPr dirty="0" sz="4600" spc="120" b="1">
                <a:solidFill>
                  <a:srgbClr val="BD6129"/>
                </a:solidFill>
                <a:latin typeface="Calibri"/>
                <a:cs typeface="Calibri"/>
              </a:rPr>
              <a:t>in</a:t>
            </a:r>
            <a:r>
              <a:rPr dirty="0" sz="4600" spc="-445" b="1">
                <a:solidFill>
                  <a:srgbClr val="BD6129"/>
                </a:solidFill>
                <a:latin typeface="Calibri"/>
                <a:cs typeface="Calibri"/>
              </a:rPr>
              <a:t> </a:t>
            </a:r>
            <a:r>
              <a:rPr dirty="0" sz="4600" spc="10" b="1">
                <a:solidFill>
                  <a:srgbClr val="BD6129"/>
                </a:solidFill>
                <a:latin typeface="Calibri"/>
                <a:cs typeface="Calibri"/>
              </a:rPr>
              <a:t>2014</a:t>
            </a:r>
            <a:endParaRPr sz="4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dirty="0" sz="3000" spc="280" b="1">
                <a:latin typeface="Calibri"/>
                <a:cs typeface="Calibri"/>
              </a:rPr>
              <a:t>As</a:t>
            </a:r>
            <a:r>
              <a:rPr dirty="0" sz="3000" spc="65" b="1">
                <a:latin typeface="Calibri"/>
                <a:cs typeface="Calibri"/>
              </a:rPr>
              <a:t> </a:t>
            </a:r>
            <a:r>
              <a:rPr dirty="0" sz="3000" spc="165" b="1">
                <a:latin typeface="Calibri"/>
                <a:cs typeface="Calibri"/>
              </a:rPr>
              <a:t>part</a:t>
            </a:r>
            <a:r>
              <a:rPr dirty="0" sz="3000" spc="65" b="1">
                <a:latin typeface="Calibri"/>
                <a:cs typeface="Calibri"/>
              </a:rPr>
              <a:t> </a:t>
            </a:r>
            <a:r>
              <a:rPr dirty="0" sz="3000" spc="120" b="1">
                <a:latin typeface="Calibri"/>
                <a:cs typeface="Calibri"/>
              </a:rPr>
              <a:t>of</a:t>
            </a:r>
            <a:r>
              <a:rPr dirty="0" sz="3000" spc="65" b="1">
                <a:latin typeface="Calibri"/>
                <a:cs typeface="Calibri"/>
              </a:rPr>
              <a:t> </a:t>
            </a:r>
            <a:r>
              <a:rPr dirty="0" sz="3000" spc="114" b="1">
                <a:latin typeface="Calibri"/>
                <a:cs typeface="Calibri"/>
              </a:rPr>
              <a:t>reinstatement,</a:t>
            </a:r>
            <a:r>
              <a:rPr dirty="0" sz="3000" spc="65" b="1">
                <a:latin typeface="Calibri"/>
                <a:cs typeface="Calibri"/>
              </a:rPr>
              <a:t> </a:t>
            </a:r>
            <a:r>
              <a:rPr dirty="0" sz="3000" spc="360" b="1">
                <a:latin typeface="Calibri"/>
                <a:cs typeface="Calibri"/>
              </a:rPr>
              <a:t>a</a:t>
            </a:r>
            <a:r>
              <a:rPr dirty="0" sz="3000" spc="65" b="1">
                <a:latin typeface="Calibri"/>
                <a:cs typeface="Calibri"/>
              </a:rPr>
              <a:t> </a:t>
            </a:r>
            <a:r>
              <a:rPr dirty="0" sz="3000" spc="160" b="1">
                <a:latin typeface="Calibri"/>
                <a:cs typeface="Calibri"/>
              </a:rPr>
              <a:t>post</a:t>
            </a:r>
            <a:r>
              <a:rPr dirty="0" sz="3000" spc="65" b="1">
                <a:latin typeface="Calibri"/>
                <a:cs typeface="Calibri"/>
              </a:rPr>
              <a:t> </a:t>
            </a:r>
            <a:r>
              <a:rPr dirty="0" sz="3000" spc="100" b="1">
                <a:latin typeface="Calibri"/>
                <a:cs typeface="Calibri"/>
              </a:rPr>
              <a:t>tenure</a:t>
            </a:r>
            <a:r>
              <a:rPr dirty="0" sz="3000" spc="65" b="1">
                <a:latin typeface="Calibri"/>
                <a:cs typeface="Calibri"/>
              </a:rPr>
              <a:t> </a:t>
            </a:r>
            <a:r>
              <a:rPr dirty="0" sz="3000" spc="120" b="1">
                <a:latin typeface="Calibri"/>
                <a:cs typeface="Calibri"/>
              </a:rPr>
              <a:t>review</a:t>
            </a:r>
            <a:r>
              <a:rPr dirty="0" sz="3000" spc="65" b="1">
                <a:latin typeface="Calibri"/>
                <a:cs typeface="Calibri"/>
              </a:rPr>
              <a:t> </a:t>
            </a:r>
            <a:r>
              <a:rPr dirty="0" sz="3000" spc="229" b="1">
                <a:latin typeface="Calibri"/>
                <a:cs typeface="Calibri"/>
              </a:rPr>
              <a:t>process</a:t>
            </a:r>
            <a:r>
              <a:rPr dirty="0" sz="3000" spc="65" b="1">
                <a:latin typeface="Calibri"/>
                <a:cs typeface="Calibri"/>
              </a:rPr>
              <a:t> </a:t>
            </a:r>
            <a:r>
              <a:rPr dirty="0" sz="3000" spc="260" b="1">
                <a:latin typeface="Calibri"/>
                <a:cs typeface="Calibri"/>
              </a:rPr>
              <a:t>was</a:t>
            </a:r>
            <a:r>
              <a:rPr dirty="0" sz="3000" spc="65" b="1">
                <a:latin typeface="Calibri"/>
                <a:cs typeface="Calibri"/>
              </a:rPr>
              <a:t> </a:t>
            </a:r>
            <a:r>
              <a:rPr dirty="0" sz="3000" spc="175" b="1">
                <a:latin typeface="Calibri"/>
                <a:cs typeface="Calibri"/>
              </a:rPr>
              <a:t>established.</a:t>
            </a:r>
            <a:endParaRPr sz="3000">
              <a:latin typeface="Calibri"/>
              <a:cs typeface="Calibri"/>
            </a:endParaRPr>
          </a:p>
          <a:p>
            <a:pPr marL="645795" marR="21590">
              <a:lnSpc>
                <a:spcPct val="115199"/>
              </a:lnSpc>
              <a:spcBef>
                <a:spcPts val="1410"/>
              </a:spcBef>
            </a:pPr>
            <a:r>
              <a:rPr dirty="0" sz="3200" spc="25">
                <a:latin typeface="Calibri"/>
                <a:cs typeface="Calibri"/>
              </a:rPr>
              <a:t>Post </a:t>
            </a:r>
            <a:r>
              <a:rPr dirty="0" sz="3200" spc="5">
                <a:latin typeface="Calibri"/>
                <a:cs typeface="Calibri"/>
              </a:rPr>
              <a:t>tenure </a:t>
            </a:r>
            <a:r>
              <a:rPr dirty="0" sz="3200" spc="15">
                <a:latin typeface="Calibri"/>
                <a:cs typeface="Calibri"/>
              </a:rPr>
              <a:t>review </a:t>
            </a:r>
            <a:r>
              <a:rPr dirty="0" sz="3200" spc="-45">
                <a:latin typeface="Calibri"/>
                <a:cs typeface="Calibri"/>
              </a:rPr>
              <a:t>must </a:t>
            </a:r>
            <a:r>
              <a:rPr dirty="0" sz="3200" spc="100">
                <a:latin typeface="Calibri"/>
                <a:cs typeface="Calibri"/>
              </a:rPr>
              <a:t>occur </a:t>
            </a:r>
            <a:r>
              <a:rPr dirty="0" sz="3200" spc="20">
                <a:latin typeface="Calibri"/>
                <a:cs typeface="Calibri"/>
              </a:rPr>
              <a:t>for </a:t>
            </a:r>
            <a:r>
              <a:rPr dirty="0" sz="3200" spc="-5">
                <a:latin typeface="Calibri"/>
                <a:cs typeface="Calibri"/>
              </a:rPr>
              <a:t>every </a:t>
            </a:r>
            <a:r>
              <a:rPr dirty="0" sz="3200" spc="70">
                <a:latin typeface="Calibri"/>
                <a:cs typeface="Calibri"/>
              </a:rPr>
              <a:t>faculty </a:t>
            </a:r>
            <a:r>
              <a:rPr dirty="0" sz="3200" spc="10">
                <a:latin typeface="Calibri"/>
                <a:cs typeface="Calibri"/>
              </a:rPr>
              <a:t>member who </a:t>
            </a:r>
            <a:r>
              <a:rPr dirty="0" sz="3200" spc="85">
                <a:latin typeface="Calibri"/>
                <a:cs typeface="Calibri"/>
              </a:rPr>
              <a:t>has </a:t>
            </a:r>
            <a:r>
              <a:rPr dirty="0" sz="3200" spc="90">
                <a:latin typeface="Calibri"/>
                <a:cs typeface="Calibri"/>
              </a:rPr>
              <a:t>been </a:t>
            </a:r>
            <a:r>
              <a:rPr dirty="0" sz="3200" spc="100">
                <a:latin typeface="Calibri"/>
                <a:cs typeface="Calibri"/>
              </a:rPr>
              <a:t>granted  </a:t>
            </a:r>
            <a:r>
              <a:rPr dirty="0" sz="3200" spc="25">
                <a:latin typeface="Calibri"/>
                <a:cs typeface="Calibri"/>
              </a:rPr>
              <a:t>tenured </a:t>
            </a:r>
            <a:r>
              <a:rPr dirty="0" sz="3200" spc="40">
                <a:latin typeface="Calibri"/>
                <a:cs typeface="Calibri"/>
              </a:rPr>
              <a:t>status </a:t>
            </a:r>
            <a:r>
              <a:rPr dirty="0" sz="3200" spc="95">
                <a:latin typeface="Calibri"/>
                <a:cs typeface="Calibri"/>
              </a:rPr>
              <a:t>effective </a:t>
            </a:r>
            <a:r>
              <a:rPr dirty="0" sz="3200" spc="25">
                <a:latin typeface="Calibri"/>
                <a:cs typeface="Calibri"/>
              </a:rPr>
              <a:t>2014 </a:t>
            </a:r>
            <a:r>
              <a:rPr dirty="0" sz="3200" spc="-30">
                <a:latin typeface="Calibri"/>
                <a:cs typeface="Calibri"/>
              </a:rPr>
              <a:t>or</a:t>
            </a:r>
            <a:r>
              <a:rPr dirty="0" sz="3200" spc="480">
                <a:latin typeface="Calibri"/>
                <a:cs typeface="Calibri"/>
              </a:rPr>
              <a:t> </a:t>
            </a:r>
            <a:r>
              <a:rPr dirty="0" sz="3200" spc="75">
                <a:latin typeface="Calibri"/>
                <a:cs typeface="Calibri"/>
              </a:rPr>
              <a:t>after.</a:t>
            </a:r>
            <a:endParaRPr sz="3200">
              <a:latin typeface="Calibri"/>
              <a:cs typeface="Calibri"/>
            </a:endParaRPr>
          </a:p>
          <a:p>
            <a:pPr marL="645795" marR="5080">
              <a:lnSpc>
                <a:spcPct val="115199"/>
              </a:lnSpc>
              <a:spcBef>
                <a:spcPts val="3180"/>
              </a:spcBef>
            </a:pPr>
            <a:r>
              <a:rPr dirty="0" sz="3200" spc="25">
                <a:latin typeface="Calibri"/>
                <a:cs typeface="Calibri"/>
              </a:rPr>
              <a:t>Post </a:t>
            </a:r>
            <a:r>
              <a:rPr dirty="0" sz="3200" spc="5">
                <a:latin typeface="Calibri"/>
                <a:cs typeface="Calibri"/>
              </a:rPr>
              <a:t>tenure </a:t>
            </a:r>
            <a:r>
              <a:rPr dirty="0" sz="3200" spc="15">
                <a:latin typeface="Calibri"/>
                <a:cs typeface="Calibri"/>
              </a:rPr>
              <a:t>review </a:t>
            </a:r>
            <a:r>
              <a:rPr dirty="0" sz="3200" spc="-10">
                <a:latin typeface="Calibri"/>
                <a:cs typeface="Calibri"/>
              </a:rPr>
              <a:t>will </a:t>
            </a:r>
            <a:r>
              <a:rPr dirty="0" sz="3200" spc="100">
                <a:latin typeface="Calibri"/>
                <a:cs typeface="Calibri"/>
              </a:rPr>
              <a:t>occur </a:t>
            </a:r>
            <a:r>
              <a:rPr dirty="0" sz="3200" spc="20">
                <a:latin typeface="Calibri"/>
                <a:cs typeface="Calibri"/>
              </a:rPr>
              <a:t>for </a:t>
            </a:r>
            <a:r>
              <a:rPr dirty="0" sz="3200" spc="-5">
                <a:latin typeface="Calibri"/>
                <a:cs typeface="Calibri"/>
              </a:rPr>
              <a:t>every </a:t>
            </a:r>
            <a:r>
              <a:rPr dirty="0" sz="3200" spc="25">
                <a:latin typeface="Calibri"/>
                <a:cs typeface="Calibri"/>
              </a:rPr>
              <a:t>tenured </a:t>
            </a:r>
            <a:r>
              <a:rPr dirty="0" sz="3200" spc="70">
                <a:latin typeface="Calibri"/>
                <a:cs typeface="Calibri"/>
              </a:rPr>
              <a:t>faculty </a:t>
            </a:r>
            <a:r>
              <a:rPr dirty="0" sz="3200" spc="10">
                <a:latin typeface="Calibri"/>
                <a:cs typeface="Calibri"/>
              </a:rPr>
              <a:t>member </a:t>
            </a:r>
            <a:r>
              <a:rPr dirty="0" sz="3200" spc="5">
                <a:latin typeface="Calibri"/>
                <a:cs typeface="Calibri"/>
              </a:rPr>
              <a:t>on </a:t>
            </a:r>
            <a:r>
              <a:rPr dirty="0" sz="3200" spc="290">
                <a:latin typeface="Calibri"/>
                <a:cs typeface="Calibri"/>
              </a:rPr>
              <a:t>a </a:t>
            </a:r>
            <a:r>
              <a:rPr dirty="0" sz="3200" spc="35">
                <a:latin typeface="Calibri"/>
                <a:cs typeface="Calibri"/>
              </a:rPr>
              <a:t>seven </a:t>
            </a:r>
            <a:r>
              <a:rPr dirty="0" sz="3200" spc="50">
                <a:latin typeface="Calibri"/>
                <a:cs typeface="Calibri"/>
              </a:rPr>
              <a:t>year  </a:t>
            </a:r>
            <a:r>
              <a:rPr dirty="0" sz="3200" spc="110">
                <a:latin typeface="Calibri"/>
                <a:cs typeface="Calibri"/>
              </a:rPr>
              <a:t>cycle.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650">
              <a:latin typeface="Times New Roman"/>
              <a:cs typeface="Times New Roman"/>
            </a:endParaRPr>
          </a:p>
          <a:p>
            <a:pPr marL="645795" marR="584835">
              <a:lnSpc>
                <a:spcPct val="115199"/>
              </a:lnSpc>
            </a:pPr>
            <a:r>
              <a:rPr dirty="0" sz="3200" spc="-20">
                <a:latin typeface="Calibri"/>
                <a:cs typeface="Calibri"/>
              </a:rPr>
              <a:t>Two </a:t>
            </a:r>
            <a:r>
              <a:rPr dirty="0" sz="3200" spc="70">
                <a:latin typeface="Calibri"/>
                <a:cs typeface="Calibri"/>
              </a:rPr>
              <a:t>consecutive </a:t>
            </a:r>
            <a:r>
              <a:rPr dirty="0" sz="3200" spc="60">
                <a:latin typeface="Calibri"/>
                <a:cs typeface="Calibri"/>
              </a:rPr>
              <a:t>annual </a:t>
            </a:r>
            <a:r>
              <a:rPr dirty="0" sz="3200" spc="20">
                <a:latin typeface="Calibri"/>
                <a:cs typeface="Calibri"/>
              </a:rPr>
              <a:t>reviews </a:t>
            </a:r>
            <a:r>
              <a:rPr dirty="0" sz="3200" spc="40">
                <a:latin typeface="Calibri"/>
                <a:cs typeface="Calibri"/>
              </a:rPr>
              <a:t>which </a:t>
            </a:r>
            <a:r>
              <a:rPr dirty="0" sz="3200" spc="-10">
                <a:latin typeface="Calibri"/>
                <a:cs typeface="Calibri"/>
              </a:rPr>
              <a:t>result </a:t>
            </a:r>
            <a:r>
              <a:rPr dirty="0" sz="3200" spc="-30">
                <a:latin typeface="Calibri"/>
                <a:cs typeface="Calibri"/>
              </a:rPr>
              <a:t>in </a:t>
            </a:r>
            <a:r>
              <a:rPr dirty="0" sz="3200" spc="114">
                <a:latin typeface="Calibri"/>
                <a:cs typeface="Calibri"/>
              </a:rPr>
              <a:t>an </a:t>
            </a:r>
            <a:r>
              <a:rPr dirty="0" sz="3200" spc="50">
                <a:latin typeface="Calibri"/>
                <a:cs typeface="Calibri"/>
              </a:rPr>
              <a:t>unsatisfactory </a:t>
            </a:r>
            <a:r>
              <a:rPr dirty="0" sz="3200" spc="70">
                <a:latin typeface="Calibri"/>
                <a:cs typeface="Calibri"/>
              </a:rPr>
              <a:t>rating </a:t>
            </a:r>
            <a:r>
              <a:rPr dirty="0" sz="3200" spc="180">
                <a:latin typeface="Calibri"/>
                <a:cs typeface="Calibri"/>
              </a:rPr>
              <a:t>can  </a:t>
            </a:r>
            <a:r>
              <a:rPr dirty="0" sz="3200" spc="85">
                <a:latin typeface="Calibri"/>
                <a:cs typeface="Calibri"/>
              </a:rPr>
              <a:t>also </a:t>
            </a:r>
            <a:r>
              <a:rPr dirty="0" sz="3200" spc="75">
                <a:latin typeface="Calibri"/>
                <a:cs typeface="Calibri"/>
              </a:rPr>
              <a:t>trigger </a:t>
            </a:r>
            <a:r>
              <a:rPr dirty="0" sz="3200" spc="114">
                <a:latin typeface="Calibri"/>
                <a:cs typeface="Calibri"/>
              </a:rPr>
              <a:t>an </a:t>
            </a:r>
            <a:r>
              <a:rPr dirty="0" sz="3200" spc="80">
                <a:latin typeface="Calibri"/>
                <a:cs typeface="Calibri"/>
              </a:rPr>
              <a:t>automatic </a:t>
            </a:r>
            <a:r>
              <a:rPr dirty="0" sz="3200" spc="5">
                <a:latin typeface="Calibri"/>
                <a:cs typeface="Calibri"/>
              </a:rPr>
              <a:t>tenure </a:t>
            </a:r>
            <a:r>
              <a:rPr dirty="0" sz="3200" spc="15">
                <a:latin typeface="Calibri"/>
                <a:cs typeface="Calibri"/>
              </a:rPr>
              <a:t>review </a:t>
            </a:r>
            <a:r>
              <a:rPr dirty="0" sz="3200" spc="85">
                <a:latin typeface="Calibri"/>
                <a:cs typeface="Calibri"/>
              </a:rPr>
              <a:t>process </a:t>
            </a:r>
            <a:r>
              <a:rPr dirty="0" sz="3200" spc="65">
                <a:latin typeface="Calibri"/>
                <a:cs typeface="Calibri"/>
              </a:rPr>
              <a:t>via</a:t>
            </a:r>
            <a:r>
              <a:rPr dirty="0" sz="3200" spc="710">
                <a:latin typeface="Calibri"/>
                <a:cs typeface="Calibri"/>
              </a:rPr>
              <a:t> </a:t>
            </a:r>
            <a:r>
              <a:rPr dirty="0" sz="3200" spc="40">
                <a:latin typeface="Calibri"/>
                <a:cs typeface="Calibri"/>
              </a:rPr>
              <a:t>committee.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396355">
              <a:lnSpc>
                <a:spcPct val="100000"/>
              </a:lnSpc>
            </a:pPr>
            <a:r>
              <a:rPr dirty="0" spc="-465">
                <a:latin typeface="Cambria"/>
                <a:cs typeface="Cambria"/>
              </a:rPr>
              <a:t>Overview </a:t>
            </a:r>
            <a:r>
              <a:rPr dirty="0" spc="-175">
                <a:latin typeface="Cambria"/>
                <a:cs typeface="Cambria"/>
              </a:rPr>
              <a:t>of</a:t>
            </a:r>
            <a:r>
              <a:rPr dirty="0" spc="-405">
                <a:latin typeface="Cambria"/>
                <a:cs typeface="Cambria"/>
              </a:rPr>
              <a:t> </a:t>
            </a:r>
            <a:r>
              <a:rPr dirty="0" spc="-440">
                <a:latin typeface="Cambria"/>
                <a:cs typeface="Cambria"/>
              </a:rPr>
              <a:t>Process</a:t>
            </a:r>
          </a:p>
        </p:txBody>
      </p:sp>
      <p:sp>
        <p:nvSpPr>
          <p:cNvPr id="3" name="object 3"/>
          <p:cNvSpPr/>
          <p:nvPr/>
        </p:nvSpPr>
        <p:spPr>
          <a:xfrm>
            <a:off x="844796" y="788351"/>
            <a:ext cx="6343649" cy="8705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718711" y="2304985"/>
            <a:ext cx="9594215" cy="53968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600" spc="195" b="1">
                <a:solidFill>
                  <a:srgbClr val="BD6129"/>
                </a:solidFill>
                <a:latin typeface="Calibri"/>
                <a:cs typeface="Calibri"/>
              </a:rPr>
              <a:t>Requirements</a:t>
            </a:r>
            <a:endParaRPr sz="4600">
              <a:latin typeface="Calibri"/>
              <a:cs typeface="Calibri"/>
            </a:endParaRPr>
          </a:p>
          <a:p>
            <a:pPr marL="12700" marR="5080">
              <a:lnSpc>
                <a:spcPct val="115199"/>
              </a:lnSpc>
              <a:spcBef>
                <a:spcPts val="3335"/>
              </a:spcBef>
            </a:pPr>
            <a:r>
              <a:rPr dirty="0" sz="3200" spc="70">
                <a:solidFill>
                  <a:srgbClr val="211812"/>
                </a:solidFill>
                <a:latin typeface="Calibri"/>
                <a:cs typeface="Calibri"/>
              </a:rPr>
              <a:t>Faculty </a:t>
            </a:r>
            <a:r>
              <a:rPr dirty="0" sz="3200" spc="105">
                <a:solidFill>
                  <a:srgbClr val="211812"/>
                </a:solidFill>
                <a:latin typeface="Calibri"/>
                <a:cs typeface="Calibri"/>
              </a:rPr>
              <a:t>do </a:t>
            </a:r>
            <a:r>
              <a:rPr dirty="0" sz="3200" spc="-5">
                <a:solidFill>
                  <a:srgbClr val="211812"/>
                </a:solidFill>
                <a:latin typeface="Calibri"/>
                <a:cs typeface="Calibri"/>
              </a:rPr>
              <a:t>not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need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to </a:t>
            </a:r>
            <a:r>
              <a:rPr dirty="0" sz="3200" spc="-5">
                <a:solidFill>
                  <a:srgbClr val="211812"/>
                </a:solidFill>
                <a:latin typeface="Calibri"/>
                <a:cs typeface="Calibri"/>
              </a:rPr>
              <a:t>submit </a:t>
            </a:r>
            <a:r>
              <a:rPr dirty="0" sz="3200" spc="290">
                <a:solidFill>
                  <a:srgbClr val="211812"/>
                </a:solidFill>
                <a:latin typeface="Calibri"/>
                <a:cs typeface="Calibri"/>
              </a:rPr>
              <a:t>a </a:t>
            </a:r>
            <a:r>
              <a:rPr dirty="0" sz="3200" spc="35">
                <a:solidFill>
                  <a:srgbClr val="211812"/>
                </a:solidFill>
                <a:latin typeface="Calibri"/>
                <a:cs typeface="Calibri"/>
              </a:rPr>
              <a:t>new </a:t>
            </a:r>
            <a:r>
              <a:rPr dirty="0" sz="3200">
                <a:solidFill>
                  <a:srgbClr val="211812"/>
                </a:solidFill>
                <a:latin typeface="Calibri"/>
                <a:cs typeface="Calibri"/>
              </a:rPr>
              <a:t>"binder" </a:t>
            </a:r>
            <a:r>
              <a:rPr dirty="0" sz="3200" spc="5">
                <a:solidFill>
                  <a:srgbClr val="211812"/>
                </a:solidFill>
                <a:latin typeface="Calibri"/>
                <a:cs typeface="Calibri"/>
              </a:rPr>
              <a:t>similar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to  </a:t>
            </a:r>
            <a:r>
              <a:rPr dirty="0" sz="3200" spc="-15">
                <a:solidFill>
                  <a:srgbClr val="211812"/>
                </a:solidFill>
                <a:latin typeface="Calibri"/>
                <a:cs typeface="Calibri"/>
              </a:rPr>
              <a:t>their </a:t>
            </a:r>
            <a:r>
              <a:rPr dirty="0" sz="3200" spc="5">
                <a:solidFill>
                  <a:srgbClr val="211812"/>
                </a:solidFill>
                <a:latin typeface="Calibri"/>
                <a:cs typeface="Calibri"/>
              </a:rPr>
              <a:t>tenure</a:t>
            </a:r>
            <a:r>
              <a:rPr dirty="0" sz="3200" spc="240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40">
                <a:solidFill>
                  <a:srgbClr val="211812"/>
                </a:solidFill>
                <a:latin typeface="Calibri"/>
                <a:cs typeface="Calibri"/>
              </a:rPr>
              <a:t>binder.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800">
              <a:latin typeface="Times New Roman"/>
              <a:cs typeface="Times New Roman"/>
            </a:endParaRPr>
          </a:p>
          <a:p>
            <a:pPr marL="12700" marR="92710">
              <a:lnSpc>
                <a:spcPct val="115199"/>
              </a:lnSpc>
              <a:spcBef>
                <a:spcPts val="2460"/>
              </a:spcBef>
            </a:pPr>
            <a:r>
              <a:rPr dirty="0" sz="3200" spc="45">
                <a:solidFill>
                  <a:srgbClr val="211812"/>
                </a:solidFill>
                <a:latin typeface="Calibri"/>
                <a:cs typeface="Calibri"/>
              </a:rPr>
              <a:t>Instead,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70">
                <a:solidFill>
                  <a:srgbClr val="211812"/>
                </a:solidFill>
                <a:latin typeface="Calibri"/>
                <a:cs typeface="Calibri"/>
              </a:rPr>
              <a:t>faculty </a:t>
            </a:r>
            <a:r>
              <a:rPr dirty="0" sz="3200" spc="10">
                <a:solidFill>
                  <a:srgbClr val="211812"/>
                </a:solidFill>
                <a:latin typeface="Calibri"/>
                <a:cs typeface="Calibri"/>
              </a:rPr>
              <a:t>member </a:t>
            </a:r>
            <a:r>
              <a:rPr dirty="0" sz="3200" spc="-10">
                <a:solidFill>
                  <a:srgbClr val="211812"/>
                </a:solidFill>
                <a:latin typeface="Calibri"/>
                <a:cs typeface="Calibri"/>
              </a:rPr>
              <a:t>will </a:t>
            </a:r>
            <a:r>
              <a:rPr dirty="0" sz="3200" spc="70">
                <a:solidFill>
                  <a:srgbClr val="211812"/>
                </a:solidFill>
                <a:latin typeface="Calibri"/>
                <a:cs typeface="Calibri"/>
              </a:rPr>
              <a:t>develop </a:t>
            </a:r>
            <a:r>
              <a:rPr dirty="0" sz="3200" spc="290">
                <a:solidFill>
                  <a:srgbClr val="211812"/>
                </a:solidFill>
                <a:latin typeface="Calibri"/>
                <a:cs typeface="Calibri"/>
              </a:rPr>
              <a:t>a </a:t>
            </a:r>
            <a:r>
              <a:rPr dirty="0" sz="3200" spc="5">
                <a:solidFill>
                  <a:srgbClr val="211812"/>
                </a:solidFill>
                <a:latin typeface="Calibri"/>
                <a:cs typeface="Calibri"/>
              </a:rPr>
              <a:t>"living  </a:t>
            </a:r>
            <a:r>
              <a:rPr dirty="0" sz="3200" spc="30">
                <a:solidFill>
                  <a:srgbClr val="211812"/>
                </a:solidFill>
                <a:latin typeface="Calibri"/>
                <a:cs typeface="Calibri"/>
              </a:rPr>
              <a:t>document" </a:t>
            </a:r>
            <a:r>
              <a:rPr dirty="0" sz="3200" spc="45">
                <a:solidFill>
                  <a:srgbClr val="211812"/>
                </a:solidFill>
                <a:latin typeface="Calibri"/>
                <a:cs typeface="Calibri"/>
              </a:rPr>
              <a:t>that </a:t>
            </a:r>
            <a:r>
              <a:rPr dirty="0" sz="3200" spc="-10">
                <a:solidFill>
                  <a:srgbClr val="211812"/>
                </a:solidFill>
                <a:latin typeface="Calibri"/>
                <a:cs typeface="Calibri"/>
              </a:rPr>
              <a:t>will </a:t>
            </a:r>
            <a:r>
              <a:rPr dirty="0" sz="3200" spc="140">
                <a:solidFill>
                  <a:srgbClr val="211812"/>
                </a:solidFill>
                <a:latin typeface="Calibri"/>
                <a:cs typeface="Calibri"/>
              </a:rPr>
              <a:t>be </a:t>
            </a:r>
            <a:r>
              <a:rPr dirty="0" sz="3200" spc="80">
                <a:solidFill>
                  <a:srgbClr val="211812"/>
                </a:solidFill>
                <a:latin typeface="Calibri"/>
                <a:cs typeface="Calibri"/>
              </a:rPr>
              <a:t>adjusted </a:t>
            </a:r>
            <a:r>
              <a:rPr dirty="0" sz="3200" spc="120">
                <a:solidFill>
                  <a:srgbClr val="211812"/>
                </a:solidFill>
                <a:latin typeface="Calibri"/>
                <a:cs typeface="Calibri"/>
              </a:rPr>
              <a:t>and </a:t>
            </a:r>
            <a:r>
              <a:rPr dirty="0" sz="3200" spc="85">
                <a:solidFill>
                  <a:srgbClr val="211812"/>
                </a:solidFill>
                <a:latin typeface="Calibri"/>
                <a:cs typeface="Calibri"/>
              </a:rPr>
              <a:t>augmented  </a:t>
            </a:r>
            <a:r>
              <a:rPr dirty="0" sz="3200" spc="30">
                <a:solidFill>
                  <a:srgbClr val="211812"/>
                </a:solidFill>
                <a:latin typeface="Calibri"/>
                <a:cs typeface="Calibri"/>
              </a:rPr>
              <a:t>annually </a:t>
            </a:r>
            <a:r>
              <a:rPr dirty="0" sz="3200">
                <a:solidFill>
                  <a:srgbClr val="211812"/>
                </a:solidFill>
                <a:latin typeface="Calibri"/>
                <a:cs typeface="Calibri"/>
              </a:rPr>
              <a:t>over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35">
                <a:solidFill>
                  <a:srgbClr val="211812"/>
                </a:solidFill>
                <a:latin typeface="Calibri"/>
                <a:cs typeface="Calibri"/>
              </a:rPr>
              <a:t>seven </a:t>
            </a:r>
            <a:r>
              <a:rPr dirty="0" sz="3200" spc="50">
                <a:solidFill>
                  <a:srgbClr val="211812"/>
                </a:solidFill>
                <a:latin typeface="Calibri"/>
                <a:cs typeface="Calibri"/>
              </a:rPr>
              <a:t>years </a:t>
            </a:r>
            <a:r>
              <a:rPr dirty="0" sz="3200" spc="-15">
                <a:solidFill>
                  <a:srgbClr val="211812"/>
                </a:solidFill>
                <a:latin typeface="Calibri"/>
                <a:cs typeface="Calibri"/>
              </a:rPr>
              <a:t>with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190">
                <a:solidFill>
                  <a:srgbClr val="211812"/>
                </a:solidFill>
                <a:latin typeface="Calibri"/>
                <a:cs typeface="Calibri"/>
              </a:rPr>
              <a:t>PGP </a:t>
            </a:r>
            <a:r>
              <a:rPr dirty="0" sz="3200" spc="110">
                <a:solidFill>
                  <a:srgbClr val="211812"/>
                </a:solidFill>
                <a:latin typeface="Calibri"/>
                <a:cs typeface="Calibri"/>
              </a:rPr>
              <a:t>being </a:t>
            </a:r>
            <a:r>
              <a:rPr dirty="0" sz="3200" spc="65">
                <a:solidFill>
                  <a:srgbClr val="211812"/>
                </a:solidFill>
                <a:latin typeface="Calibri"/>
                <a:cs typeface="Calibri"/>
              </a:rPr>
              <a:t>used 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to </a:t>
            </a:r>
            <a:r>
              <a:rPr dirty="0" sz="3200" spc="-20">
                <a:solidFill>
                  <a:srgbClr val="211812"/>
                </a:solidFill>
                <a:latin typeface="Calibri"/>
                <a:cs typeface="Calibri"/>
              </a:rPr>
              <a:t>inform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40">
                <a:solidFill>
                  <a:srgbClr val="211812"/>
                </a:solidFill>
                <a:latin typeface="Calibri"/>
                <a:cs typeface="Calibri"/>
              </a:rPr>
              <a:t>development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of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5">
                <a:solidFill>
                  <a:srgbClr val="211812"/>
                </a:solidFill>
                <a:latin typeface="Calibri"/>
                <a:cs typeface="Calibri"/>
              </a:rPr>
              <a:t>"living </a:t>
            </a:r>
            <a:r>
              <a:rPr dirty="0" sz="3200" spc="60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30">
                <a:solidFill>
                  <a:srgbClr val="211812"/>
                </a:solidFill>
                <a:latin typeface="Calibri"/>
                <a:cs typeface="Calibri"/>
              </a:rPr>
              <a:t>document."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396355">
              <a:lnSpc>
                <a:spcPct val="100000"/>
              </a:lnSpc>
            </a:pPr>
            <a:r>
              <a:rPr dirty="0" spc="-160">
                <a:latin typeface="Times New Roman"/>
                <a:cs typeface="Times New Roman"/>
              </a:rPr>
              <a:t>Overview </a:t>
            </a:r>
            <a:r>
              <a:rPr dirty="0" spc="95">
                <a:latin typeface="Times New Roman"/>
                <a:cs typeface="Times New Roman"/>
              </a:rPr>
              <a:t>of</a:t>
            </a:r>
            <a:r>
              <a:rPr dirty="0" spc="-1200">
                <a:latin typeface="Times New Roman"/>
                <a:cs typeface="Times New Roman"/>
              </a:rPr>
              <a:t> </a:t>
            </a:r>
            <a:r>
              <a:rPr dirty="0" spc="-20">
                <a:latin typeface="Times New Roman"/>
                <a:cs typeface="Times New Roman"/>
              </a:rPr>
              <a:t>Process</a:t>
            </a:r>
          </a:p>
        </p:txBody>
      </p:sp>
      <p:sp>
        <p:nvSpPr>
          <p:cNvPr id="3" name="object 3"/>
          <p:cNvSpPr/>
          <p:nvPr/>
        </p:nvSpPr>
        <p:spPr>
          <a:xfrm>
            <a:off x="844796" y="788352"/>
            <a:ext cx="6343649" cy="8705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718711" y="2304987"/>
            <a:ext cx="9767570" cy="2949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600" spc="195" b="1">
                <a:solidFill>
                  <a:srgbClr val="BD6129"/>
                </a:solidFill>
                <a:latin typeface="Calibri"/>
                <a:cs typeface="Calibri"/>
              </a:rPr>
              <a:t>Requirements</a:t>
            </a:r>
            <a:endParaRPr sz="4600">
              <a:latin typeface="Calibri"/>
              <a:cs typeface="Calibri"/>
            </a:endParaRPr>
          </a:p>
          <a:p>
            <a:pPr marL="193675" marR="5080">
              <a:lnSpc>
                <a:spcPct val="115199"/>
              </a:lnSpc>
              <a:spcBef>
                <a:spcPts val="5"/>
              </a:spcBef>
              <a:tabLst>
                <a:tab pos="3715385" algn="l"/>
              </a:tabLst>
            </a:pPr>
            <a:r>
              <a:rPr dirty="0" sz="3200" spc="65">
                <a:solidFill>
                  <a:srgbClr val="211812"/>
                </a:solidFill>
                <a:latin typeface="Calibri"/>
                <a:cs typeface="Calibri"/>
              </a:rPr>
              <a:t>Growth </a:t>
            </a:r>
            <a:r>
              <a:rPr dirty="0" sz="3200" spc="-30">
                <a:solidFill>
                  <a:srgbClr val="211812"/>
                </a:solidFill>
                <a:latin typeface="Calibri"/>
                <a:cs typeface="Calibri"/>
              </a:rPr>
              <a:t>in </a:t>
            </a:r>
            <a:r>
              <a:rPr dirty="0" sz="3200" spc="50">
                <a:solidFill>
                  <a:srgbClr val="211812"/>
                </a:solidFill>
                <a:latin typeface="Calibri"/>
                <a:cs typeface="Calibri"/>
              </a:rPr>
              <a:t>one </a:t>
            </a:r>
            <a:r>
              <a:rPr dirty="0" sz="3200" spc="-30">
                <a:solidFill>
                  <a:srgbClr val="211812"/>
                </a:solidFill>
                <a:latin typeface="Calibri"/>
                <a:cs typeface="Calibri"/>
              </a:rPr>
              <a:t>or </a:t>
            </a:r>
            <a:r>
              <a:rPr dirty="0" sz="3200" spc="-10">
                <a:solidFill>
                  <a:srgbClr val="211812"/>
                </a:solidFill>
                <a:latin typeface="Calibri"/>
                <a:cs typeface="Calibri"/>
              </a:rPr>
              <a:t>more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of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125">
                <a:solidFill>
                  <a:srgbClr val="211812"/>
                </a:solidFill>
                <a:latin typeface="Calibri"/>
                <a:cs typeface="Calibri"/>
              </a:rPr>
              <a:t>areas </a:t>
            </a:r>
            <a:r>
              <a:rPr dirty="0" sz="3200" spc="100">
                <a:solidFill>
                  <a:srgbClr val="211812"/>
                </a:solidFill>
                <a:latin typeface="Calibri"/>
                <a:cs typeface="Calibri"/>
              </a:rPr>
              <a:t>detailed </a:t>
            </a:r>
            <a:r>
              <a:rPr dirty="0" sz="3200" spc="-30">
                <a:solidFill>
                  <a:srgbClr val="211812"/>
                </a:solidFill>
                <a:latin typeface="Calibri"/>
                <a:cs typeface="Calibri"/>
              </a:rPr>
              <a:t>in </a:t>
            </a:r>
            <a:r>
              <a:rPr dirty="0" sz="3200" spc="114">
                <a:solidFill>
                  <a:srgbClr val="211812"/>
                </a:solidFill>
                <a:latin typeface="Calibri"/>
                <a:cs typeface="Calibri"/>
              </a:rPr>
              <a:t>Section  </a:t>
            </a:r>
            <a:r>
              <a:rPr dirty="0" sz="3200" spc="-95">
                <a:solidFill>
                  <a:srgbClr val="211812"/>
                </a:solidFill>
                <a:latin typeface="Calibri"/>
                <a:cs typeface="Calibri"/>
              </a:rPr>
              <a:t>III,</a:t>
            </a:r>
            <a:r>
              <a:rPr dirty="0" sz="3200" spc="145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85">
                <a:solidFill>
                  <a:srgbClr val="211812"/>
                </a:solidFill>
                <a:latin typeface="Calibri"/>
                <a:cs typeface="Calibri"/>
              </a:rPr>
              <a:t>Subsections</a:t>
            </a:r>
            <a:r>
              <a:rPr dirty="0" sz="3200" spc="145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315">
                <a:solidFill>
                  <a:srgbClr val="211812"/>
                </a:solidFill>
                <a:latin typeface="Calibri"/>
                <a:cs typeface="Calibri"/>
              </a:rPr>
              <a:t>a-g	</a:t>
            </a:r>
            <a:r>
              <a:rPr dirty="0" sz="3200" spc="-30">
                <a:solidFill>
                  <a:srgbClr val="211812"/>
                </a:solidFill>
                <a:latin typeface="Calibri"/>
                <a:cs typeface="Calibri"/>
              </a:rPr>
              <a:t>in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-20">
                <a:solidFill>
                  <a:srgbClr val="211812"/>
                </a:solidFill>
                <a:latin typeface="Calibri"/>
                <a:cs typeface="Calibri"/>
              </a:rPr>
              <a:t>Tenure</a:t>
            </a:r>
            <a:r>
              <a:rPr dirty="0" sz="3200" spc="395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130">
                <a:solidFill>
                  <a:srgbClr val="211812"/>
                </a:solidFill>
                <a:latin typeface="Calibri"/>
                <a:cs typeface="Calibri"/>
              </a:rPr>
              <a:t>and/or </a:t>
            </a:r>
            <a:r>
              <a:rPr dirty="0" sz="3200" spc="-10">
                <a:solidFill>
                  <a:srgbClr val="211812"/>
                </a:solidFill>
                <a:latin typeface="Calibri"/>
                <a:cs typeface="Calibri"/>
              </a:rPr>
              <a:t>Promotion </a:t>
            </a:r>
            <a:r>
              <a:rPr dirty="0" sz="3200" spc="-25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85">
                <a:solidFill>
                  <a:srgbClr val="211812"/>
                </a:solidFill>
                <a:latin typeface="Calibri"/>
                <a:cs typeface="Calibri"/>
              </a:rPr>
              <a:t>Application </a:t>
            </a:r>
            <a:r>
              <a:rPr dirty="0" sz="3200" spc="45">
                <a:solidFill>
                  <a:srgbClr val="211812"/>
                </a:solidFill>
                <a:latin typeface="Calibri"/>
                <a:cs typeface="Calibri"/>
              </a:rPr>
              <a:t>Document </a:t>
            </a:r>
            <a:r>
              <a:rPr dirty="0" sz="3200" spc="114">
                <a:solidFill>
                  <a:srgbClr val="211812"/>
                </a:solidFill>
                <a:latin typeface="Calibri"/>
                <a:cs typeface="Calibri"/>
              </a:rPr>
              <a:t>Checksheet </a:t>
            </a:r>
            <a:r>
              <a:rPr dirty="0" sz="3200" spc="15">
                <a:solidFill>
                  <a:srgbClr val="211812"/>
                </a:solidFill>
                <a:latin typeface="Calibri"/>
                <a:cs typeface="Calibri"/>
              </a:rPr>
              <a:t>should </a:t>
            </a:r>
            <a:r>
              <a:rPr dirty="0" sz="3200" spc="140">
                <a:solidFill>
                  <a:srgbClr val="211812"/>
                </a:solidFill>
                <a:latin typeface="Calibri"/>
                <a:cs typeface="Calibri"/>
              </a:rPr>
              <a:t>be  </a:t>
            </a:r>
            <a:r>
              <a:rPr dirty="0" sz="3200" spc="50">
                <a:solidFill>
                  <a:srgbClr val="211812"/>
                </a:solidFill>
                <a:latin typeface="Calibri"/>
                <a:cs typeface="Calibri"/>
              </a:rPr>
              <a:t>demonstrated </a:t>
            </a:r>
            <a:r>
              <a:rPr dirty="0" sz="3200" spc="120">
                <a:solidFill>
                  <a:srgbClr val="211812"/>
                </a:solidFill>
                <a:latin typeface="Calibri"/>
                <a:cs typeface="Calibri"/>
              </a:rPr>
              <a:t>and</a:t>
            </a:r>
            <a:r>
              <a:rPr dirty="0" sz="3200" spc="170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50">
                <a:solidFill>
                  <a:srgbClr val="211812"/>
                </a:solidFill>
                <a:latin typeface="Calibri"/>
                <a:cs typeface="Calibri"/>
              </a:rPr>
              <a:t>supported.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18711" y="904962"/>
            <a:ext cx="10140950" cy="200088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7880"/>
              </a:lnSpc>
            </a:pPr>
            <a:r>
              <a:rPr dirty="0" sz="7750" spc="-90">
                <a:latin typeface="Times New Roman"/>
                <a:cs typeface="Times New Roman"/>
              </a:rPr>
              <a:t>Eligibility </a:t>
            </a:r>
            <a:r>
              <a:rPr dirty="0" sz="7750" spc="-30">
                <a:latin typeface="Times New Roman"/>
                <a:cs typeface="Times New Roman"/>
              </a:rPr>
              <a:t>for</a:t>
            </a:r>
            <a:r>
              <a:rPr dirty="0" sz="7750" spc="-1135">
                <a:latin typeface="Times New Roman"/>
                <a:cs typeface="Times New Roman"/>
              </a:rPr>
              <a:t> </a:t>
            </a:r>
            <a:r>
              <a:rPr dirty="0" sz="7750" spc="-5">
                <a:latin typeface="Times New Roman"/>
                <a:cs typeface="Times New Roman"/>
              </a:rPr>
              <a:t>Promotion  </a:t>
            </a:r>
            <a:r>
              <a:rPr dirty="0" sz="7750" spc="-85">
                <a:latin typeface="Times New Roman"/>
                <a:cs typeface="Times New Roman"/>
              </a:rPr>
              <a:t>and</a:t>
            </a:r>
            <a:r>
              <a:rPr dirty="0" sz="7750" spc="-670">
                <a:latin typeface="Times New Roman"/>
                <a:cs typeface="Times New Roman"/>
              </a:rPr>
              <a:t> </a:t>
            </a:r>
            <a:r>
              <a:rPr dirty="0" sz="7750" spc="-140">
                <a:latin typeface="Times New Roman"/>
                <a:cs typeface="Times New Roman"/>
              </a:rPr>
              <a:t>Tenure</a:t>
            </a:r>
            <a:endParaRPr sz="77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4796" y="788353"/>
            <a:ext cx="6343649" cy="8705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899714" y="3408921"/>
            <a:ext cx="9582150" cy="48348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15799"/>
              </a:lnSpc>
            </a:pPr>
            <a:r>
              <a:rPr dirty="0" sz="3400" spc="55">
                <a:solidFill>
                  <a:srgbClr val="211812"/>
                </a:solidFill>
                <a:latin typeface="Calibri"/>
                <a:cs typeface="Calibri"/>
              </a:rPr>
              <a:t>*Understand </a:t>
            </a:r>
            <a:r>
              <a:rPr dirty="0" sz="34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400" spc="45">
                <a:solidFill>
                  <a:srgbClr val="211812"/>
                </a:solidFill>
                <a:latin typeface="Calibri"/>
                <a:cs typeface="Calibri"/>
              </a:rPr>
              <a:t>comprehensive </a:t>
            </a:r>
            <a:r>
              <a:rPr dirty="0" sz="3400" spc="-10">
                <a:solidFill>
                  <a:srgbClr val="211812"/>
                </a:solidFill>
                <a:latin typeface="Calibri"/>
                <a:cs typeface="Calibri"/>
              </a:rPr>
              <a:t>community </a:t>
            </a:r>
            <a:r>
              <a:rPr dirty="0" sz="3400" spc="145">
                <a:solidFill>
                  <a:srgbClr val="211812"/>
                </a:solidFill>
                <a:latin typeface="Calibri"/>
                <a:cs typeface="Calibri"/>
              </a:rPr>
              <a:t>college  </a:t>
            </a:r>
            <a:r>
              <a:rPr dirty="0" sz="3400" spc="25">
                <a:solidFill>
                  <a:srgbClr val="211812"/>
                </a:solidFill>
                <a:latin typeface="Calibri"/>
                <a:cs typeface="Calibri"/>
              </a:rPr>
              <a:t>philosophy</a:t>
            </a:r>
            <a:endParaRPr sz="3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100">
              <a:latin typeface="Times New Roman"/>
              <a:cs typeface="Times New Roman"/>
            </a:endParaRPr>
          </a:p>
          <a:p>
            <a:pPr marL="12700" marR="217804">
              <a:lnSpc>
                <a:spcPct val="115799"/>
              </a:lnSpc>
            </a:pPr>
            <a:r>
              <a:rPr dirty="0" sz="3400" spc="10">
                <a:solidFill>
                  <a:srgbClr val="211812"/>
                </a:solidFill>
                <a:latin typeface="Calibri"/>
                <a:cs typeface="Calibri"/>
              </a:rPr>
              <a:t>*Is </a:t>
            </a:r>
            <a:r>
              <a:rPr dirty="0" sz="3400" spc="305">
                <a:solidFill>
                  <a:srgbClr val="211812"/>
                </a:solidFill>
                <a:latin typeface="Calibri"/>
                <a:cs typeface="Calibri"/>
              </a:rPr>
              <a:t>a </a:t>
            </a:r>
            <a:r>
              <a:rPr dirty="0" sz="3400" spc="10">
                <a:solidFill>
                  <a:srgbClr val="211812"/>
                </a:solidFill>
                <a:latin typeface="Calibri"/>
                <a:cs typeface="Calibri"/>
              </a:rPr>
              <a:t>superior </a:t>
            </a:r>
            <a:r>
              <a:rPr dirty="0" sz="3400" spc="105">
                <a:solidFill>
                  <a:srgbClr val="211812"/>
                </a:solidFill>
                <a:latin typeface="Calibri"/>
                <a:cs typeface="Calibri"/>
              </a:rPr>
              <a:t>teacher </a:t>
            </a:r>
            <a:r>
              <a:rPr dirty="0" sz="3400" spc="-15">
                <a:solidFill>
                  <a:srgbClr val="211812"/>
                </a:solidFill>
                <a:latin typeface="Calibri"/>
                <a:cs typeface="Calibri"/>
              </a:rPr>
              <a:t>with </a:t>
            </a:r>
            <a:r>
              <a:rPr dirty="0" sz="3400" spc="114">
                <a:solidFill>
                  <a:srgbClr val="211812"/>
                </a:solidFill>
                <a:latin typeface="Calibri"/>
                <a:cs typeface="Calibri"/>
              </a:rPr>
              <a:t>competence </a:t>
            </a:r>
            <a:r>
              <a:rPr dirty="0" sz="3400" spc="-30">
                <a:solidFill>
                  <a:srgbClr val="211812"/>
                </a:solidFill>
                <a:latin typeface="Calibri"/>
                <a:cs typeface="Calibri"/>
              </a:rPr>
              <a:t>in </a:t>
            </a:r>
            <a:r>
              <a:rPr dirty="0" sz="3400" spc="125">
                <a:solidFill>
                  <a:srgbClr val="211812"/>
                </a:solidFill>
                <a:latin typeface="Calibri"/>
                <a:cs typeface="Calibri"/>
              </a:rPr>
              <a:t>an </a:t>
            </a:r>
            <a:r>
              <a:rPr dirty="0" sz="3400" spc="160">
                <a:solidFill>
                  <a:srgbClr val="211812"/>
                </a:solidFill>
                <a:latin typeface="Calibri"/>
                <a:cs typeface="Calibri"/>
              </a:rPr>
              <a:t>area  </a:t>
            </a:r>
            <a:r>
              <a:rPr dirty="0" sz="3400" spc="30">
                <a:solidFill>
                  <a:srgbClr val="211812"/>
                </a:solidFill>
                <a:latin typeface="Calibri"/>
                <a:cs typeface="Calibri"/>
              </a:rPr>
              <a:t>vital </a:t>
            </a:r>
            <a:r>
              <a:rPr dirty="0" sz="3400" spc="25">
                <a:solidFill>
                  <a:srgbClr val="211812"/>
                </a:solidFill>
                <a:latin typeface="Calibri"/>
                <a:cs typeface="Calibri"/>
              </a:rPr>
              <a:t>to the </a:t>
            </a:r>
            <a:r>
              <a:rPr dirty="0" sz="3400" spc="30">
                <a:solidFill>
                  <a:srgbClr val="211812"/>
                </a:solidFill>
                <a:latin typeface="Calibri"/>
                <a:cs typeface="Calibri"/>
              </a:rPr>
              <a:t>Department's</a:t>
            </a:r>
            <a:r>
              <a:rPr dirty="0" sz="3400" spc="515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400" spc="40">
                <a:solidFill>
                  <a:srgbClr val="211812"/>
                </a:solidFill>
                <a:latin typeface="Calibri"/>
                <a:cs typeface="Calibri"/>
              </a:rPr>
              <a:t>functions.</a:t>
            </a:r>
            <a:endParaRPr sz="3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100">
              <a:latin typeface="Times New Roman"/>
              <a:cs typeface="Times New Roman"/>
            </a:endParaRPr>
          </a:p>
          <a:p>
            <a:pPr marL="12700" marR="977265">
              <a:lnSpc>
                <a:spcPct val="115799"/>
              </a:lnSpc>
            </a:pPr>
            <a:r>
              <a:rPr dirty="0" sz="3400" spc="80">
                <a:solidFill>
                  <a:srgbClr val="211812"/>
                </a:solidFill>
                <a:latin typeface="Calibri"/>
                <a:cs typeface="Calibri"/>
              </a:rPr>
              <a:t>*Have </a:t>
            </a:r>
            <a:r>
              <a:rPr dirty="0" sz="3400" spc="120">
                <a:solidFill>
                  <a:srgbClr val="211812"/>
                </a:solidFill>
                <a:latin typeface="Calibri"/>
                <a:cs typeface="Calibri"/>
              </a:rPr>
              <a:t>made </a:t>
            </a:r>
            <a:r>
              <a:rPr dirty="0" sz="3400" spc="90">
                <a:solidFill>
                  <a:srgbClr val="211812"/>
                </a:solidFill>
                <a:latin typeface="Calibri"/>
                <a:cs typeface="Calibri"/>
              </a:rPr>
              <a:t>significant </a:t>
            </a:r>
            <a:r>
              <a:rPr dirty="0" sz="3400" spc="25">
                <a:solidFill>
                  <a:srgbClr val="211812"/>
                </a:solidFill>
                <a:latin typeface="Calibri"/>
                <a:cs typeface="Calibri"/>
              </a:rPr>
              <a:t>contributions </a:t>
            </a:r>
            <a:r>
              <a:rPr dirty="0" sz="3400" spc="65">
                <a:solidFill>
                  <a:srgbClr val="211812"/>
                </a:solidFill>
                <a:latin typeface="Calibri"/>
                <a:cs typeface="Calibri"/>
              </a:rPr>
              <a:t>toward  </a:t>
            </a:r>
            <a:r>
              <a:rPr dirty="0" sz="3400" spc="180">
                <a:solidFill>
                  <a:srgbClr val="211812"/>
                </a:solidFill>
                <a:latin typeface="Calibri"/>
                <a:cs typeface="Calibri"/>
              </a:rPr>
              <a:t>academic </a:t>
            </a:r>
            <a:r>
              <a:rPr dirty="0" sz="3400" spc="85">
                <a:solidFill>
                  <a:srgbClr val="211812"/>
                </a:solidFill>
                <a:latin typeface="Calibri"/>
                <a:cs typeface="Calibri"/>
              </a:rPr>
              <a:t>advising </a:t>
            </a:r>
            <a:r>
              <a:rPr dirty="0" sz="3400" spc="135">
                <a:solidFill>
                  <a:srgbClr val="211812"/>
                </a:solidFill>
                <a:latin typeface="Calibri"/>
                <a:cs typeface="Calibri"/>
              </a:rPr>
              <a:t>and </a:t>
            </a:r>
            <a:r>
              <a:rPr dirty="0" sz="3400" spc="5">
                <a:solidFill>
                  <a:srgbClr val="211812"/>
                </a:solidFill>
                <a:latin typeface="Calibri"/>
                <a:cs typeface="Calibri"/>
              </a:rPr>
              <a:t>other </a:t>
            </a:r>
            <a:r>
              <a:rPr dirty="0" sz="3400" spc="25">
                <a:solidFill>
                  <a:srgbClr val="211812"/>
                </a:solidFill>
                <a:latin typeface="Calibri"/>
                <a:cs typeface="Calibri"/>
              </a:rPr>
              <a:t>student</a:t>
            </a:r>
            <a:r>
              <a:rPr dirty="0" sz="3400" spc="325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400" spc="60">
                <a:solidFill>
                  <a:srgbClr val="211812"/>
                </a:solidFill>
                <a:latin typeface="Calibri"/>
                <a:cs typeface="Calibri"/>
              </a:rPr>
              <a:t>services.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4796" y="788351"/>
            <a:ext cx="6343649" cy="8705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718711" y="3296135"/>
            <a:ext cx="9911715" cy="62147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15199"/>
              </a:lnSpc>
            </a:pPr>
            <a:r>
              <a:rPr dirty="0" sz="3200" spc="70">
                <a:solidFill>
                  <a:srgbClr val="211812"/>
                </a:solidFill>
                <a:latin typeface="Calibri"/>
                <a:cs typeface="Calibri"/>
              </a:rPr>
              <a:t>*Have </a:t>
            </a:r>
            <a:r>
              <a:rPr dirty="0" sz="3200" spc="50">
                <a:solidFill>
                  <a:srgbClr val="211812"/>
                </a:solidFill>
                <a:latin typeface="Calibri"/>
                <a:cs typeface="Calibri"/>
              </a:rPr>
              <a:t>provided </a:t>
            </a:r>
            <a:r>
              <a:rPr dirty="0" sz="3200" spc="80">
                <a:solidFill>
                  <a:srgbClr val="211812"/>
                </a:solidFill>
                <a:latin typeface="Calibri"/>
                <a:cs typeface="Calibri"/>
              </a:rPr>
              <a:t>significant </a:t>
            </a:r>
            <a:r>
              <a:rPr dirty="0" sz="3200" spc="60">
                <a:solidFill>
                  <a:srgbClr val="211812"/>
                </a:solidFill>
                <a:latin typeface="Calibri"/>
                <a:cs typeface="Calibri"/>
              </a:rPr>
              <a:t>service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to </a:t>
            </a:r>
            <a:r>
              <a:rPr dirty="0" sz="3200" spc="-15">
                <a:solidFill>
                  <a:srgbClr val="211812"/>
                </a:solidFill>
                <a:latin typeface="Calibri"/>
                <a:cs typeface="Calibri"/>
              </a:rPr>
              <a:t>their </a:t>
            </a:r>
            <a:r>
              <a:rPr dirty="0" sz="3200" spc="50">
                <a:solidFill>
                  <a:srgbClr val="211812"/>
                </a:solidFill>
                <a:latin typeface="Calibri"/>
                <a:cs typeface="Calibri"/>
              </a:rPr>
              <a:t>department </a:t>
            </a:r>
            <a:r>
              <a:rPr dirty="0" sz="3200" spc="-30">
                <a:solidFill>
                  <a:srgbClr val="211812"/>
                </a:solidFill>
                <a:latin typeface="Calibri"/>
                <a:cs typeface="Calibri"/>
              </a:rPr>
              <a:t>in  </a:t>
            </a:r>
            <a:r>
              <a:rPr dirty="0" sz="3200" spc="100">
                <a:solidFill>
                  <a:srgbClr val="211812"/>
                </a:solidFill>
                <a:latin typeface="Calibri"/>
                <a:cs typeface="Calibri"/>
              </a:rPr>
              <a:t>non-teaching </a:t>
            </a:r>
            <a:r>
              <a:rPr dirty="0" sz="3200" spc="50">
                <a:solidFill>
                  <a:srgbClr val="211812"/>
                </a:solidFill>
                <a:latin typeface="Calibri"/>
                <a:cs typeface="Calibri"/>
              </a:rPr>
              <a:t>admin</a:t>
            </a:r>
            <a:r>
              <a:rPr dirty="0" sz="3200" spc="130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30">
                <a:solidFill>
                  <a:srgbClr val="211812"/>
                </a:solidFill>
                <a:latin typeface="Calibri"/>
                <a:cs typeface="Calibri"/>
              </a:rPr>
              <a:t>responsibilities.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800">
              <a:latin typeface="Times New Roman"/>
              <a:cs typeface="Times New Roman"/>
            </a:endParaRPr>
          </a:p>
          <a:p>
            <a:pPr marL="12700" marR="374650">
              <a:lnSpc>
                <a:spcPct val="115199"/>
              </a:lnSpc>
            </a:pPr>
            <a:r>
              <a:rPr dirty="0" sz="3200" spc="70">
                <a:solidFill>
                  <a:srgbClr val="211812"/>
                </a:solidFill>
                <a:latin typeface="Calibri"/>
                <a:cs typeface="Calibri"/>
              </a:rPr>
              <a:t>*Have </a:t>
            </a:r>
            <a:r>
              <a:rPr dirty="0" sz="3200" spc="105">
                <a:solidFill>
                  <a:srgbClr val="211812"/>
                </a:solidFill>
                <a:latin typeface="Calibri"/>
                <a:cs typeface="Calibri"/>
              </a:rPr>
              <a:t>participated </a:t>
            </a:r>
            <a:r>
              <a:rPr dirty="0" sz="3200" spc="-30">
                <a:solidFill>
                  <a:srgbClr val="211812"/>
                </a:solidFill>
                <a:latin typeface="Calibri"/>
                <a:cs typeface="Calibri"/>
              </a:rPr>
              <a:t>in </a:t>
            </a:r>
            <a:r>
              <a:rPr dirty="0" sz="3200" spc="55">
                <a:solidFill>
                  <a:srgbClr val="211812"/>
                </a:solidFill>
                <a:latin typeface="Calibri"/>
                <a:cs typeface="Calibri"/>
              </a:rPr>
              <a:t>professional </a:t>
            </a:r>
            <a:r>
              <a:rPr dirty="0" sz="3200" spc="35">
                <a:solidFill>
                  <a:srgbClr val="211812"/>
                </a:solidFill>
                <a:latin typeface="Calibri"/>
                <a:cs typeface="Calibri"/>
              </a:rPr>
              <a:t>growth </a:t>
            </a:r>
            <a:r>
              <a:rPr dirty="0" sz="3200" spc="120">
                <a:solidFill>
                  <a:srgbClr val="211812"/>
                </a:solidFill>
                <a:latin typeface="Calibri"/>
                <a:cs typeface="Calibri"/>
              </a:rPr>
              <a:t>and  </a:t>
            </a:r>
            <a:r>
              <a:rPr dirty="0" sz="3200" spc="40">
                <a:solidFill>
                  <a:srgbClr val="211812"/>
                </a:solidFill>
                <a:latin typeface="Calibri"/>
                <a:cs typeface="Calibri"/>
              </a:rPr>
              <a:t>development </a:t>
            </a:r>
            <a:r>
              <a:rPr dirty="0" sz="3200" spc="60">
                <a:solidFill>
                  <a:srgbClr val="211812"/>
                </a:solidFill>
                <a:latin typeface="Calibri"/>
                <a:cs typeface="Calibri"/>
              </a:rPr>
              <a:t>activities </a:t>
            </a:r>
            <a:r>
              <a:rPr dirty="0" sz="3200" spc="85">
                <a:solidFill>
                  <a:srgbClr val="211812"/>
                </a:solidFill>
                <a:latin typeface="Calibri"/>
                <a:cs typeface="Calibri"/>
              </a:rPr>
              <a:t>appropriate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to the</a:t>
            </a:r>
            <a:r>
              <a:rPr dirty="0" sz="3200" spc="484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50">
                <a:solidFill>
                  <a:srgbClr val="211812"/>
                </a:solidFill>
                <a:latin typeface="Calibri"/>
                <a:cs typeface="Calibri"/>
              </a:rPr>
              <a:t>department.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800">
              <a:latin typeface="Times New Roman"/>
              <a:cs typeface="Times New Roman"/>
            </a:endParaRPr>
          </a:p>
          <a:p>
            <a:pPr marL="12700" marR="335280">
              <a:lnSpc>
                <a:spcPct val="115199"/>
              </a:lnSpc>
            </a:pPr>
            <a:r>
              <a:rPr dirty="0" sz="3200" spc="70">
                <a:solidFill>
                  <a:srgbClr val="211812"/>
                </a:solidFill>
                <a:latin typeface="Calibri"/>
                <a:cs typeface="Calibri"/>
              </a:rPr>
              <a:t>*Have </a:t>
            </a:r>
            <a:r>
              <a:rPr dirty="0" sz="3200" spc="105">
                <a:solidFill>
                  <a:srgbClr val="211812"/>
                </a:solidFill>
                <a:latin typeface="Calibri"/>
                <a:cs typeface="Calibri"/>
              </a:rPr>
              <a:t>participated </a:t>
            </a:r>
            <a:r>
              <a:rPr dirty="0" sz="3200" spc="-30">
                <a:solidFill>
                  <a:srgbClr val="211812"/>
                </a:solidFill>
                <a:latin typeface="Calibri"/>
                <a:cs typeface="Calibri"/>
              </a:rPr>
              <a:t>in </a:t>
            </a:r>
            <a:r>
              <a:rPr dirty="0" sz="3200" spc="125">
                <a:solidFill>
                  <a:srgbClr val="211812"/>
                </a:solidFill>
                <a:latin typeface="Calibri"/>
                <a:cs typeface="Calibri"/>
              </a:rPr>
              <a:t>special </a:t>
            </a:r>
            <a:r>
              <a:rPr dirty="0" sz="3200" spc="65">
                <a:solidFill>
                  <a:srgbClr val="211812"/>
                </a:solidFill>
                <a:latin typeface="Calibri"/>
                <a:cs typeface="Calibri"/>
              </a:rPr>
              <a:t>projects </a:t>
            </a:r>
            <a:r>
              <a:rPr dirty="0" sz="3200" spc="5">
                <a:solidFill>
                  <a:srgbClr val="211812"/>
                </a:solidFill>
                <a:latin typeface="Calibri"/>
                <a:cs typeface="Calibri"/>
              </a:rPr>
              <a:t>on </a:t>
            </a:r>
            <a:r>
              <a:rPr dirty="0" sz="3200" spc="95">
                <a:solidFill>
                  <a:srgbClr val="211812"/>
                </a:solidFill>
                <a:latin typeface="Calibri"/>
                <a:cs typeface="Calibri"/>
              </a:rPr>
              <a:t>behalf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of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 </a:t>
            </a:r>
            <a:r>
              <a:rPr dirty="0" sz="3200" spc="40">
                <a:solidFill>
                  <a:srgbClr val="211812"/>
                </a:solidFill>
                <a:latin typeface="Calibri"/>
                <a:cs typeface="Calibri"/>
              </a:rPr>
              <a:t>department, </a:t>
            </a:r>
            <a:r>
              <a:rPr dirty="0" sz="3200">
                <a:solidFill>
                  <a:srgbClr val="211812"/>
                </a:solidFill>
                <a:latin typeface="Calibri"/>
                <a:cs typeface="Calibri"/>
              </a:rPr>
              <a:t>division, </a:t>
            </a:r>
            <a:r>
              <a:rPr dirty="0" sz="3200" spc="120">
                <a:solidFill>
                  <a:srgbClr val="211812"/>
                </a:solidFill>
                <a:latin typeface="Calibri"/>
                <a:cs typeface="Calibri"/>
              </a:rPr>
              <a:t>and</a:t>
            </a:r>
            <a:r>
              <a:rPr dirty="0" sz="3200" spc="345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-20">
                <a:solidFill>
                  <a:srgbClr val="211812"/>
                </a:solidFill>
                <a:latin typeface="Calibri"/>
                <a:cs typeface="Calibri"/>
              </a:rPr>
              <a:t>University.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800">
              <a:latin typeface="Times New Roman"/>
              <a:cs typeface="Times New Roman"/>
            </a:endParaRPr>
          </a:p>
          <a:p>
            <a:pPr marL="12700" marR="1413510">
              <a:lnSpc>
                <a:spcPct val="115199"/>
              </a:lnSpc>
            </a:pPr>
            <a:r>
              <a:rPr dirty="0" sz="3200" spc="55">
                <a:solidFill>
                  <a:srgbClr val="211812"/>
                </a:solidFill>
                <a:latin typeface="Calibri"/>
                <a:cs typeface="Calibri"/>
              </a:rPr>
              <a:t>*Possess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55">
                <a:solidFill>
                  <a:srgbClr val="211812"/>
                </a:solidFill>
                <a:latin typeface="Calibri"/>
                <a:cs typeface="Calibri"/>
              </a:rPr>
              <a:t>potential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to </a:t>
            </a:r>
            <a:r>
              <a:rPr dirty="0" sz="3200" spc="-20">
                <a:solidFill>
                  <a:srgbClr val="211812"/>
                </a:solidFill>
                <a:latin typeface="Calibri"/>
                <a:cs typeface="Calibri"/>
              </a:rPr>
              <a:t>further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</a:t>
            </a:r>
            <a:r>
              <a:rPr dirty="0" sz="3200" spc="135">
                <a:solidFill>
                  <a:srgbClr val="211812"/>
                </a:solidFill>
                <a:latin typeface="Calibri"/>
                <a:cs typeface="Calibri"/>
              </a:rPr>
              <a:t>goals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of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 </a:t>
            </a:r>
            <a:r>
              <a:rPr dirty="0" sz="3200" spc="40">
                <a:solidFill>
                  <a:srgbClr val="211812"/>
                </a:solidFill>
                <a:latin typeface="Calibri"/>
                <a:cs typeface="Calibri"/>
              </a:rPr>
              <a:t>department, </a:t>
            </a:r>
            <a:r>
              <a:rPr dirty="0" sz="3200">
                <a:solidFill>
                  <a:srgbClr val="211812"/>
                </a:solidFill>
                <a:latin typeface="Calibri"/>
                <a:cs typeface="Calibri"/>
              </a:rPr>
              <a:t>division, </a:t>
            </a:r>
            <a:r>
              <a:rPr dirty="0" sz="3200" spc="120">
                <a:solidFill>
                  <a:srgbClr val="211812"/>
                </a:solidFill>
                <a:latin typeface="Calibri"/>
                <a:cs typeface="Calibri"/>
              </a:rPr>
              <a:t>and</a:t>
            </a:r>
            <a:r>
              <a:rPr dirty="0" sz="3200" spc="345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-20">
                <a:solidFill>
                  <a:srgbClr val="211812"/>
                </a:solidFill>
                <a:latin typeface="Calibri"/>
                <a:cs typeface="Calibri"/>
              </a:rPr>
              <a:t>University.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718711" y="904959"/>
            <a:ext cx="10140950" cy="200088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7880"/>
              </a:lnSpc>
            </a:pPr>
            <a:r>
              <a:rPr dirty="0" sz="7750" spc="-90">
                <a:latin typeface="Times New Roman"/>
                <a:cs typeface="Times New Roman"/>
              </a:rPr>
              <a:t>Eligibility </a:t>
            </a:r>
            <a:r>
              <a:rPr dirty="0" sz="7750" spc="-30">
                <a:latin typeface="Times New Roman"/>
                <a:cs typeface="Times New Roman"/>
              </a:rPr>
              <a:t>for</a:t>
            </a:r>
            <a:r>
              <a:rPr dirty="0" sz="7750" spc="-1135">
                <a:latin typeface="Times New Roman"/>
                <a:cs typeface="Times New Roman"/>
              </a:rPr>
              <a:t> </a:t>
            </a:r>
            <a:r>
              <a:rPr dirty="0" sz="7750" spc="-5">
                <a:latin typeface="Times New Roman"/>
                <a:cs typeface="Times New Roman"/>
              </a:rPr>
              <a:t>Promotion  </a:t>
            </a:r>
            <a:r>
              <a:rPr dirty="0" sz="7750" spc="-85">
                <a:latin typeface="Times New Roman"/>
                <a:cs typeface="Times New Roman"/>
              </a:rPr>
              <a:t>and </a:t>
            </a:r>
            <a:r>
              <a:rPr dirty="0" sz="7750" spc="-140">
                <a:latin typeface="Times New Roman"/>
                <a:cs typeface="Times New Roman"/>
              </a:rPr>
              <a:t>Tenure</a:t>
            </a:r>
            <a:r>
              <a:rPr dirty="0" sz="7750" spc="-1170">
                <a:latin typeface="Times New Roman"/>
                <a:cs typeface="Times New Roman"/>
              </a:rPr>
              <a:t> </a:t>
            </a:r>
            <a:r>
              <a:rPr dirty="0" sz="7750" spc="-200">
                <a:latin typeface="Times New Roman"/>
                <a:cs typeface="Times New Roman"/>
              </a:rPr>
              <a:t>(cont'd)</a:t>
            </a:r>
            <a:endParaRPr sz="77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18711" y="2792199"/>
            <a:ext cx="9864725" cy="1685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15199"/>
              </a:lnSpc>
            </a:pPr>
            <a:r>
              <a:rPr dirty="0" sz="3200" spc="185">
                <a:solidFill>
                  <a:srgbClr val="211812"/>
                </a:solidFill>
                <a:latin typeface="Calibri"/>
                <a:cs typeface="Calibri"/>
              </a:rPr>
              <a:t>Each </a:t>
            </a:r>
            <a:r>
              <a:rPr dirty="0" sz="3200" spc="70">
                <a:solidFill>
                  <a:srgbClr val="211812"/>
                </a:solidFill>
                <a:latin typeface="Calibri"/>
                <a:cs typeface="Calibri"/>
              </a:rPr>
              <a:t>faculty </a:t>
            </a:r>
            <a:r>
              <a:rPr dirty="0" sz="3200" spc="10">
                <a:solidFill>
                  <a:srgbClr val="211812"/>
                </a:solidFill>
                <a:latin typeface="Calibri"/>
                <a:cs typeface="Calibri"/>
              </a:rPr>
              <a:t>member </a:t>
            </a:r>
            <a:r>
              <a:rPr dirty="0" sz="3200" spc="-45">
                <a:solidFill>
                  <a:srgbClr val="211812"/>
                </a:solidFill>
                <a:latin typeface="Calibri"/>
                <a:cs typeface="Calibri"/>
              </a:rPr>
              <a:t>must </a:t>
            </a:r>
            <a:r>
              <a:rPr dirty="0" sz="3200" spc="35">
                <a:solidFill>
                  <a:srgbClr val="211812"/>
                </a:solidFill>
                <a:latin typeface="Calibri"/>
                <a:cs typeface="Calibri"/>
              </a:rPr>
              <a:t>undertake </a:t>
            </a:r>
            <a:r>
              <a:rPr dirty="0" sz="3200" spc="50">
                <a:solidFill>
                  <a:srgbClr val="211812"/>
                </a:solidFill>
                <a:latin typeface="Calibri"/>
                <a:cs typeface="Calibri"/>
              </a:rPr>
              <a:t>one </a:t>
            </a:r>
            <a:r>
              <a:rPr dirty="0" sz="3200" spc="-30">
                <a:solidFill>
                  <a:srgbClr val="211812"/>
                </a:solidFill>
                <a:latin typeface="Calibri"/>
                <a:cs typeface="Calibri"/>
              </a:rPr>
              <a:t>or </a:t>
            </a:r>
            <a:r>
              <a:rPr dirty="0" sz="3200" spc="-10">
                <a:solidFill>
                  <a:srgbClr val="211812"/>
                </a:solidFill>
                <a:latin typeface="Calibri"/>
                <a:cs typeface="Calibri"/>
              </a:rPr>
              <a:t>more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of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 </a:t>
            </a:r>
            <a:r>
              <a:rPr dirty="0" sz="3200" spc="50">
                <a:solidFill>
                  <a:srgbClr val="211812"/>
                </a:solidFill>
                <a:latin typeface="Calibri"/>
                <a:cs typeface="Calibri"/>
              </a:rPr>
              <a:t>following post-tenure </a:t>
            </a:r>
            <a:r>
              <a:rPr dirty="0" sz="3200" spc="15">
                <a:solidFill>
                  <a:srgbClr val="211812"/>
                </a:solidFill>
                <a:latin typeface="Calibri"/>
                <a:cs typeface="Calibri"/>
              </a:rPr>
              <a:t>review </a:t>
            </a:r>
            <a:r>
              <a:rPr dirty="0" sz="3200" spc="60">
                <a:solidFill>
                  <a:srgbClr val="211812"/>
                </a:solidFill>
                <a:latin typeface="Calibri"/>
                <a:cs typeface="Calibri"/>
              </a:rPr>
              <a:t>activities </a:t>
            </a:r>
            <a:r>
              <a:rPr dirty="0" sz="3200" spc="5">
                <a:solidFill>
                  <a:srgbClr val="211812"/>
                </a:solidFill>
                <a:latin typeface="Calibri"/>
                <a:cs typeface="Calibri"/>
              </a:rPr>
              <a:t>no </a:t>
            </a:r>
            <a:r>
              <a:rPr dirty="0" sz="3200" spc="50">
                <a:solidFill>
                  <a:srgbClr val="211812"/>
                </a:solidFill>
                <a:latin typeface="Calibri"/>
                <a:cs typeface="Calibri"/>
              </a:rPr>
              <a:t>later </a:t>
            </a:r>
            <a:r>
              <a:rPr dirty="0" sz="3200" spc="35">
                <a:solidFill>
                  <a:srgbClr val="211812"/>
                </a:solidFill>
                <a:latin typeface="Calibri"/>
                <a:cs typeface="Calibri"/>
              </a:rPr>
              <a:t>than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 </a:t>
            </a:r>
            <a:r>
              <a:rPr dirty="0" sz="3200" spc="10">
                <a:solidFill>
                  <a:srgbClr val="211812"/>
                </a:solidFill>
                <a:latin typeface="Calibri"/>
                <a:cs typeface="Calibri"/>
              </a:rPr>
              <a:t>seventh </a:t>
            </a:r>
            <a:r>
              <a:rPr dirty="0" sz="3200" spc="50">
                <a:solidFill>
                  <a:srgbClr val="211812"/>
                </a:solidFill>
                <a:latin typeface="Calibri"/>
                <a:cs typeface="Calibri"/>
              </a:rPr>
              <a:t>year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of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the tenured</a:t>
            </a:r>
            <a:r>
              <a:rPr dirty="0" sz="3200" spc="515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110">
                <a:solidFill>
                  <a:srgbClr val="211812"/>
                </a:solidFill>
                <a:latin typeface="Calibri"/>
                <a:cs typeface="Calibri"/>
              </a:rPr>
              <a:t>cycle.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86664" y="5114227"/>
            <a:ext cx="8782685" cy="5016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60">
                <a:solidFill>
                  <a:srgbClr val="211812"/>
                </a:solidFill>
                <a:latin typeface="Calibri"/>
                <a:cs typeface="Calibri"/>
              </a:rPr>
              <a:t>Written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Essay </a:t>
            </a:r>
            <a:r>
              <a:rPr dirty="0" sz="3200" spc="15">
                <a:solidFill>
                  <a:srgbClr val="211812"/>
                </a:solidFill>
                <a:latin typeface="Calibri"/>
                <a:cs typeface="Calibri"/>
              </a:rPr>
              <a:t>(when</a:t>
            </a:r>
            <a:r>
              <a:rPr dirty="0" sz="3200" spc="365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75">
                <a:solidFill>
                  <a:srgbClr val="211812"/>
                </a:solidFill>
                <a:latin typeface="Calibri"/>
                <a:cs typeface="Calibri"/>
              </a:rPr>
              <a:t>appropriate)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800">
              <a:latin typeface="Times New Roman"/>
              <a:cs typeface="Times New Roman"/>
            </a:endParaRPr>
          </a:p>
          <a:p>
            <a:pPr marL="121920" marR="5080">
              <a:lnSpc>
                <a:spcPct val="115199"/>
              </a:lnSpc>
            </a:pPr>
            <a:r>
              <a:rPr dirty="0" sz="3200" spc="35">
                <a:solidFill>
                  <a:srgbClr val="211812"/>
                </a:solidFill>
                <a:latin typeface="Calibri"/>
                <a:cs typeface="Calibri"/>
              </a:rPr>
              <a:t>Presentation </a:t>
            </a:r>
            <a:r>
              <a:rPr dirty="0" sz="3200" spc="-30">
                <a:solidFill>
                  <a:srgbClr val="211812"/>
                </a:solidFill>
                <a:latin typeface="Calibri"/>
                <a:cs typeface="Calibri"/>
              </a:rPr>
              <a:t>or </a:t>
            </a:r>
            <a:r>
              <a:rPr dirty="0" sz="3200" spc="-45">
                <a:solidFill>
                  <a:srgbClr val="211812"/>
                </a:solidFill>
                <a:latin typeface="Calibri"/>
                <a:cs typeface="Calibri"/>
              </a:rPr>
              <a:t>Workshop </a:t>
            </a:r>
            <a:r>
              <a:rPr dirty="0" sz="3200" spc="35">
                <a:solidFill>
                  <a:srgbClr val="211812"/>
                </a:solidFill>
                <a:latin typeface="Calibri"/>
                <a:cs typeface="Calibri"/>
              </a:rPr>
              <a:t>(department, </a:t>
            </a:r>
            <a:r>
              <a:rPr dirty="0" sz="3200" spc="135">
                <a:solidFill>
                  <a:srgbClr val="211812"/>
                </a:solidFill>
                <a:latin typeface="Calibri"/>
                <a:cs typeface="Calibri"/>
              </a:rPr>
              <a:t>college </a:t>
            </a:r>
            <a:r>
              <a:rPr dirty="0" sz="3200" spc="-30">
                <a:solidFill>
                  <a:srgbClr val="211812"/>
                </a:solidFill>
                <a:latin typeface="Calibri"/>
                <a:cs typeface="Calibri"/>
              </a:rPr>
              <a:t>or  university</a:t>
            </a:r>
            <a:r>
              <a:rPr dirty="0" sz="3200" spc="85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25">
                <a:solidFill>
                  <a:srgbClr val="211812"/>
                </a:solidFill>
                <a:latin typeface="Calibri"/>
                <a:cs typeface="Calibri"/>
              </a:rPr>
              <a:t>level)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800">
              <a:latin typeface="Times New Roman"/>
              <a:cs typeface="Times New Roman"/>
            </a:endParaRPr>
          </a:p>
          <a:p>
            <a:pPr marL="121920" marR="994410">
              <a:lnSpc>
                <a:spcPct val="115199"/>
              </a:lnSpc>
              <a:tabLst>
                <a:tab pos="6938645" algn="l"/>
              </a:tabLst>
            </a:pPr>
            <a:r>
              <a:rPr dirty="0" sz="3200" spc="85">
                <a:solidFill>
                  <a:srgbClr val="211812"/>
                </a:solidFill>
                <a:latin typeface="Calibri"/>
                <a:cs typeface="Calibri"/>
              </a:rPr>
              <a:t>Continued </a:t>
            </a:r>
            <a:r>
              <a:rPr dirty="0" sz="3200" spc="90">
                <a:solidFill>
                  <a:srgbClr val="211812"/>
                </a:solidFill>
                <a:latin typeface="Calibri"/>
                <a:cs typeface="Calibri"/>
              </a:rPr>
              <a:t>growth/experience</a:t>
            </a:r>
            <a:r>
              <a:rPr dirty="0" sz="3200" spc="245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-30">
                <a:solidFill>
                  <a:srgbClr val="211812"/>
                </a:solidFill>
                <a:latin typeface="Calibri"/>
                <a:cs typeface="Calibri"/>
              </a:rPr>
              <a:t>in</a:t>
            </a:r>
            <a:r>
              <a:rPr dirty="0" sz="3200" spc="165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70">
                <a:solidFill>
                  <a:srgbClr val="211812"/>
                </a:solidFill>
                <a:latin typeface="Calibri"/>
                <a:cs typeface="Calibri"/>
              </a:rPr>
              <a:t>field	</a:t>
            </a:r>
            <a:r>
              <a:rPr dirty="0" sz="3200" spc="160">
                <a:solidFill>
                  <a:srgbClr val="211812"/>
                </a:solidFill>
                <a:latin typeface="Calibri"/>
                <a:cs typeface="Calibri"/>
              </a:rPr>
              <a:t>as  </a:t>
            </a:r>
            <a:r>
              <a:rPr dirty="0" sz="3200" spc="50">
                <a:solidFill>
                  <a:srgbClr val="211812"/>
                </a:solidFill>
                <a:latin typeface="Calibri"/>
                <a:cs typeface="Calibri"/>
              </a:rPr>
              <a:t>demonstrated </a:t>
            </a:r>
            <a:r>
              <a:rPr dirty="0" sz="3200" spc="20">
                <a:solidFill>
                  <a:srgbClr val="211812"/>
                </a:solidFill>
                <a:latin typeface="Calibri"/>
                <a:cs typeface="Calibri"/>
              </a:rPr>
              <a:t>by </a:t>
            </a:r>
            <a:r>
              <a:rPr dirty="0" sz="3200" spc="65">
                <a:solidFill>
                  <a:srgbClr val="211812"/>
                </a:solidFill>
                <a:latin typeface="Calibri"/>
                <a:cs typeface="Calibri"/>
              </a:rPr>
              <a:t>certification, </a:t>
            </a:r>
            <a:r>
              <a:rPr dirty="0" sz="3200" spc="55">
                <a:solidFill>
                  <a:srgbClr val="211812"/>
                </a:solidFill>
                <a:latin typeface="Calibri"/>
                <a:cs typeface="Calibri"/>
              </a:rPr>
              <a:t>professional  </a:t>
            </a:r>
            <a:r>
              <a:rPr dirty="0" sz="3200" spc="30">
                <a:solidFill>
                  <a:srgbClr val="211812"/>
                </a:solidFill>
                <a:latin typeface="Calibri"/>
                <a:cs typeface="Calibri"/>
              </a:rPr>
              <a:t>development, </a:t>
            </a:r>
            <a:r>
              <a:rPr dirty="0" sz="3200" spc="60">
                <a:solidFill>
                  <a:srgbClr val="211812"/>
                </a:solidFill>
                <a:latin typeface="Calibri"/>
                <a:cs typeface="Calibri"/>
              </a:rPr>
              <a:t>research, </a:t>
            </a:r>
            <a:r>
              <a:rPr dirty="0" sz="3200" spc="-25">
                <a:solidFill>
                  <a:srgbClr val="211812"/>
                </a:solidFill>
                <a:latin typeface="Calibri"/>
                <a:cs typeface="Calibri"/>
              </a:rPr>
              <a:t>industry </a:t>
            </a:r>
            <a:r>
              <a:rPr dirty="0" sz="3200" spc="75">
                <a:solidFill>
                  <a:srgbClr val="211812"/>
                </a:solidFill>
                <a:latin typeface="Calibri"/>
                <a:cs typeface="Calibri"/>
              </a:rPr>
              <a:t>experience,  </a:t>
            </a:r>
            <a:r>
              <a:rPr dirty="0" sz="3200" spc="120">
                <a:solidFill>
                  <a:srgbClr val="211812"/>
                </a:solidFill>
                <a:latin typeface="Calibri"/>
                <a:cs typeface="Calibri"/>
              </a:rPr>
              <a:t>and </a:t>
            </a:r>
            <a:r>
              <a:rPr dirty="0" sz="3200" spc="-30">
                <a:solidFill>
                  <a:srgbClr val="211812"/>
                </a:solidFill>
                <a:latin typeface="Calibri"/>
                <a:cs typeface="Calibri"/>
              </a:rPr>
              <a:t>or </a:t>
            </a:r>
            <a:r>
              <a:rPr dirty="0" sz="3200" spc="75">
                <a:solidFill>
                  <a:srgbClr val="211812"/>
                </a:solidFill>
                <a:latin typeface="Calibri"/>
                <a:cs typeface="Calibri"/>
              </a:rPr>
              <a:t>credit </a:t>
            </a:r>
            <a:r>
              <a:rPr dirty="0" sz="3200" spc="-30">
                <a:solidFill>
                  <a:srgbClr val="211812"/>
                </a:solidFill>
                <a:latin typeface="Calibri"/>
                <a:cs typeface="Calibri"/>
              </a:rPr>
              <a:t>hours </a:t>
            </a:r>
            <a:r>
              <a:rPr dirty="0" sz="3200" spc="60">
                <a:solidFill>
                  <a:srgbClr val="211812"/>
                </a:solidFill>
                <a:latin typeface="Calibri"/>
                <a:cs typeface="Calibri"/>
              </a:rPr>
              <a:t>toward </a:t>
            </a:r>
            <a:r>
              <a:rPr dirty="0" sz="3200" spc="290">
                <a:solidFill>
                  <a:srgbClr val="211812"/>
                </a:solidFill>
                <a:latin typeface="Calibri"/>
                <a:cs typeface="Calibri"/>
              </a:rPr>
              <a:t>a </a:t>
            </a:r>
            <a:r>
              <a:rPr dirty="0" sz="3200" spc="40">
                <a:solidFill>
                  <a:srgbClr val="211812"/>
                </a:solidFill>
                <a:latin typeface="Calibri"/>
                <a:cs typeface="Calibri"/>
              </a:rPr>
              <a:t>higher</a:t>
            </a:r>
            <a:r>
              <a:rPr dirty="0" sz="3200" spc="484">
                <a:solidFill>
                  <a:srgbClr val="211812"/>
                </a:solidFill>
                <a:latin typeface="Calibri"/>
                <a:cs typeface="Calibri"/>
              </a:rPr>
              <a:t> </a:t>
            </a:r>
            <a:r>
              <a:rPr dirty="0" sz="3200" spc="114">
                <a:solidFill>
                  <a:srgbClr val="211812"/>
                </a:solidFill>
                <a:latin typeface="Calibri"/>
                <a:cs typeface="Calibri"/>
              </a:rPr>
              <a:t>degree.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18711" y="2304985"/>
            <a:ext cx="2115820" cy="742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600" spc="170" b="1">
                <a:solidFill>
                  <a:srgbClr val="BD6129"/>
                </a:solidFill>
                <a:latin typeface="Calibri"/>
                <a:cs typeface="Calibri"/>
              </a:rPr>
              <a:t>M</a:t>
            </a:r>
            <a:r>
              <a:rPr dirty="0" sz="4600" spc="315" b="1">
                <a:solidFill>
                  <a:srgbClr val="BD6129"/>
                </a:solidFill>
                <a:latin typeface="Calibri"/>
                <a:cs typeface="Calibri"/>
              </a:rPr>
              <a:t>e</a:t>
            </a:r>
            <a:r>
              <a:rPr dirty="0" sz="4600" spc="10" b="1">
                <a:solidFill>
                  <a:srgbClr val="BD6129"/>
                </a:solidFill>
                <a:latin typeface="Calibri"/>
                <a:cs typeface="Calibri"/>
              </a:rPr>
              <a:t>t</a:t>
            </a:r>
            <a:r>
              <a:rPr dirty="0" sz="4600" spc="85" b="1">
                <a:solidFill>
                  <a:srgbClr val="BD6129"/>
                </a:solidFill>
                <a:latin typeface="Calibri"/>
                <a:cs typeface="Calibri"/>
              </a:rPr>
              <a:t>h</a:t>
            </a:r>
            <a:r>
              <a:rPr dirty="0" sz="4600" spc="160" b="1">
                <a:solidFill>
                  <a:srgbClr val="BD6129"/>
                </a:solidFill>
                <a:latin typeface="Calibri"/>
                <a:cs typeface="Calibri"/>
              </a:rPr>
              <a:t>o</a:t>
            </a:r>
            <a:r>
              <a:rPr dirty="0" sz="4600" spc="360" b="1">
                <a:solidFill>
                  <a:srgbClr val="BD6129"/>
                </a:solidFill>
                <a:latin typeface="Calibri"/>
                <a:cs typeface="Calibri"/>
              </a:rPr>
              <a:t>d</a:t>
            </a:r>
            <a:endParaRPr sz="46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396355">
              <a:lnSpc>
                <a:spcPct val="100000"/>
              </a:lnSpc>
            </a:pPr>
            <a:r>
              <a:rPr dirty="0" spc="-160">
                <a:latin typeface="Times New Roman"/>
                <a:cs typeface="Times New Roman"/>
              </a:rPr>
              <a:t>Overview </a:t>
            </a:r>
            <a:r>
              <a:rPr dirty="0" spc="95">
                <a:latin typeface="Times New Roman"/>
                <a:cs typeface="Times New Roman"/>
              </a:rPr>
              <a:t>of</a:t>
            </a:r>
            <a:r>
              <a:rPr dirty="0" spc="-1200">
                <a:latin typeface="Times New Roman"/>
                <a:cs typeface="Times New Roman"/>
              </a:rPr>
              <a:t> </a:t>
            </a:r>
            <a:r>
              <a:rPr dirty="0" spc="-20">
                <a:latin typeface="Times New Roman"/>
                <a:cs typeface="Times New Roman"/>
              </a:rPr>
              <a:t>Process</a:t>
            </a:r>
          </a:p>
        </p:txBody>
      </p:sp>
      <p:sp>
        <p:nvSpPr>
          <p:cNvPr id="6" name="object 6"/>
          <p:cNvSpPr/>
          <p:nvPr/>
        </p:nvSpPr>
        <p:spPr>
          <a:xfrm>
            <a:off x="844796" y="788351"/>
            <a:ext cx="6343649" cy="8705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Provost VU</dc:creator>
  <cp:keywords>DAFdxfGB3_Y,BAEoDEYBqFQ</cp:keywords>
  <dc:title>Post Tenure Review Overview w Tenure/Promotion session</dc:title>
  <dcterms:created xsi:type="dcterms:W3CDTF">2023-09-12T09:19:24Z</dcterms:created>
  <dcterms:modified xsi:type="dcterms:W3CDTF">2023-09-12T09:19:24Z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2023-09-11T00:00:00Z</vt:filetime>
  </property>
  <property fmtid="{D5CDD505-2E9C-101B-9397-08002B2CF9AE}" pid="3" name="Creator">
    <vt:lpwstr>Canva</vt:lpwstr>
  </property>
  <property fmtid="{D5CDD505-2E9C-101B-9397-08002B2CF9AE}" pid="4" name="LastSaved">
    <vt:filetime>2023-09-12T00:00:00Z</vt:filetime>
  </property>
</Properties>
</file>